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20"/>
  </p:notesMasterIdLst>
  <p:handoutMasterIdLst>
    <p:handoutMasterId r:id="rId21"/>
  </p:handoutMasterIdLst>
  <p:sldIdLst>
    <p:sldId id="257" r:id="rId2"/>
    <p:sldId id="350" r:id="rId3"/>
    <p:sldId id="365" r:id="rId4"/>
    <p:sldId id="406" r:id="rId5"/>
    <p:sldId id="415" r:id="rId6"/>
    <p:sldId id="410" r:id="rId7"/>
    <p:sldId id="411" r:id="rId8"/>
    <p:sldId id="412" r:id="rId9"/>
    <p:sldId id="416" r:id="rId10"/>
    <p:sldId id="414" r:id="rId11"/>
    <p:sldId id="378" r:id="rId12"/>
    <p:sldId id="379" r:id="rId13"/>
    <p:sldId id="373" r:id="rId14"/>
    <p:sldId id="380" r:id="rId15"/>
    <p:sldId id="387" r:id="rId16"/>
    <p:sldId id="413" r:id="rId17"/>
    <p:sldId id="402" r:id="rId18"/>
    <p:sldId id="403" r:id="rId1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22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3" autoAdjust="0"/>
    <p:restoredTop sz="87089" autoAdjust="0"/>
  </p:normalViewPr>
  <p:slideViewPr>
    <p:cSldViewPr snapToGrid="0" snapToObjects="1">
      <p:cViewPr varScale="1">
        <p:scale>
          <a:sx n="94" d="100"/>
          <a:sy n="94" d="100"/>
        </p:scale>
        <p:origin x="-1968"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Dfa13\lonarc$\Protocols\MGH%20745\Manuscript\Choline%20Manuscript\CROI\Old%20Versions\PieChartPlaque.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0"/>
      <c:perspective val="30"/>
    </c:view3D>
    <c:floor>
      <c:thickness val="0"/>
      <c:spPr>
        <a:solidFill>
          <a:schemeClr val="tx1">
            <a:lumMod val="65000"/>
          </a:schemeClr>
        </a:solidFill>
      </c:spPr>
    </c:floor>
    <c:sideWall>
      <c:thickness val="0"/>
    </c:sideWall>
    <c:backWall>
      <c:thickness val="0"/>
    </c:backWall>
    <c:plotArea>
      <c:layout>
        <c:manualLayout>
          <c:layoutTarget val="inner"/>
          <c:xMode val="edge"/>
          <c:yMode val="edge"/>
          <c:x val="0.0906266404199477"/>
          <c:y val="0.0361841225834152"/>
          <c:w val="0.86733304170312"/>
          <c:h val="0.715397805947597"/>
        </c:manualLayout>
      </c:layout>
      <c:bar3DChart>
        <c:barDir val="col"/>
        <c:grouping val="clustered"/>
        <c:varyColors val="0"/>
        <c:ser>
          <c:idx val="0"/>
          <c:order val="0"/>
          <c:spPr>
            <a:solidFill>
              <a:srgbClr val="00B0F0"/>
            </a:solidFill>
            <a:ln w="12700">
              <a:noFill/>
            </a:ln>
          </c:spPr>
          <c:invertIfNegative val="0"/>
          <c:dPt>
            <c:idx val="1"/>
            <c:invertIfNegative val="0"/>
            <c:bubble3D val="0"/>
            <c:extLst xmlns:c16r2="http://schemas.microsoft.com/office/drawing/2015/06/chart">
              <c:ext xmlns:c16="http://schemas.microsoft.com/office/drawing/2014/chart" uri="{C3380CC4-5D6E-409C-BE32-E72D297353CC}">
                <c16:uniqueId val="{00000001-CDCA-4131-AAD0-D542B10F0E14}"/>
              </c:ext>
            </c:extLst>
          </c:dPt>
          <c:dPt>
            <c:idx val="3"/>
            <c:invertIfNegative val="0"/>
            <c:bubble3D val="0"/>
            <c:extLst xmlns:c16r2="http://schemas.microsoft.com/office/drawing/2015/06/chart">
              <c:ext xmlns:c16="http://schemas.microsoft.com/office/drawing/2014/chart" uri="{C3380CC4-5D6E-409C-BE32-E72D297353CC}">
                <c16:uniqueId val="{00000003-CDCA-4131-AAD0-D542B10F0E14}"/>
              </c:ext>
            </c:extLst>
          </c:dPt>
          <c:dPt>
            <c:idx val="5"/>
            <c:invertIfNegative val="0"/>
            <c:bubble3D val="0"/>
            <c:extLst xmlns:c16r2="http://schemas.microsoft.com/office/drawing/2015/06/chart">
              <c:ext xmlns:c16="http://schemas.microsoft.com/office/drawing/2014/chart" uri="{C3380CC4-5D6E-409C-BE32-E72D297353CC}">
                <c16:uniqueId val="{00000005-CDCA-4131-AAD0-D542B10F0E14}"/>
              </c:ext>
            </c:extLst>
          </c:dPt>
          <c:cat>
            <c:strRef>
              <c:f>Sheet1!$A$52:$A$58</c:f>
              <c:strCache>
                <c:ptCount val="7"/>
                <c:pt idx="0">
                  <c:v>Klein, 2002</c:v>
                </c:pt>
                <c:pt idx="1">
                  <c:v>Currier, 2003</c:v>
                </c:pt>
                <c:pt idx="2">
                  <c:v>Triant, 2007</c:v>
                </c:pt>
                <c:pt idx="3">
                  <c:v>Obel, 2007</c:v>
                </c:pt>
                <c:pt idx="4">
                  <c:v>Lang, 2010</c:v>
                </c:pt>
                <c:pt idx="5">
                  <c:v>Durand, 2011</c:v>
                </c:pt>
                <c:pt idx="6">
                  <c:v>Freiberg, 2013 </c:v>
                </c:pt>
              </c:strCache>
            </c:strRef>
          </c:cat>
          <c:val>
            <c:numRef>
              <c:f>Sheet1!$B$52:$B$58</c:f>
              <c:numCache>
                <c:formatCode>General</c:formatCode>
                <c:ptCount val="7"/>
                <c:pt idx="0">
                  <c:v>1.5</c:v>
                </c:pt>
                <c:pt idx="1">
                  <c:v>2.06</c:v>
                </c:pt>
                <c:pt idx="2">
                  <c:v>1.75</c:v>
                </c:pt>
                <c:pt idx="3">
                  <c:v>2.12</c:v>
                </c:pt>
                <c:pt idx="4">
                  <c:v>1.5</c:v>
                </c:pt>
                <c:pt idx="5">
                  <c:v>2.11</c:v>
                </c:pt>
                <c:pt idx="6">
                  <c:v>1.5</c:v>
                </c:pt>
              </c:numCache>
            </c:numRef>
          </c:val>
          <c:extLst xmlns:c16r2="http://schemas.microsoft.com/office/drawing/2015/06/chart">
            <c:ext xmlns:c16="http://schemas.microsoft.com/office/drawing/2014/chart" uri="{C3380CC4-5D6E-409C-BE32-E72D297353CC}">
              <c16:uniqueId val="{00000006-CDCA-4131-AAD0-D542B10F0E14}"/>
            </c:ext>
          </c:extLst>
        </c:ser>
        <c:dLbls>
          <c:showLegendKey val="0"/>
          <c:showVal val="0"/>
          <c:showCatName val="0"/>
          <c:showSerName val="0"/>
          <c:showPercent val="0"/>
          <c:showBubbleSize val="0"/>
        </c:dLbls>
        <c:gapWidth val="150"/>
        <c:shape val="box"/>
        <c:axId val="-2110110424"/>
        <c:axId val="-2136457784"/>
        <c:axId val="0"/>
      </c:bar3DChart>
      <c:catAx>
        <c:axId val="-2110110424"/>
        <c:scaling>
          <c:orientation val="minMax"/>
        </c:scaling>
        <c:delete val="0"/>
        <c:axPos val="b"/>
        <c:numFmt formatCode="General" sourceLinked="1"/>
        <c:majorTickMark val="out"/>
        <c:minorTickMark val="none"/>
        <c:tickLblPos val="nextTo"/>
        <c:txPr>
          <a:bodyPr rot="2700000" vert="horz"/>
          <a:lstStyle/>
          <a:p>
            <a:pPr>
              <a:defRPr sz="1200"/>
            </a:pPr>
            <a:endParaRPr lang="en-US"/>
          </a:p>
        </c:txPr>
        <c:crossAx val="-2136457784"/>
        <c:crosses val="autoZero"/>
        <c:auto val="1"/>
        <c:lblAlgn val="ctr"/>
        <c:lblOffset val="100"/>
        <c:noMultiLvlLbl val="0"/>
      </c:catAx>
      <c:valAx>
        <c:axId val="-2136457784"/>
        <c:scaling>
          <c:orientation val="minMax"/>
        </c:scaling>
        <c:delete val="0"/>
        <c:axPos val="l"/>
        <c:title>
          <c:tx>
            <c:rich>
              <a:bodyPr rot="-5400000" vert="horz"/>
              <a:lstStyle/>
              <a:p>
                <a:pPr>
                  <a:defRPr sz="2000"/>
                </a:pPr>
                <a:r>
                  <a:rPr lang="en-US" sz="2000"/>
                  <a:t>Effect Size of MI or CHD</a:t>
                </a:r>
              </a:p>
              <a:p>
                <a:pPr>
                  <a:defRPr sz="2000"/>
                </a:pPr>
                <a:r>
                  <a:rPr lang="en-US" sz="2000"/>
                  <a:t> in HIV vs. non HIV</a:t>
                </a:r>
              </a:p>
            </c:rich>
          </c:tx>
          <c:layout>
            <c:manualLayout>
              <c:xMode val="edge"/>
              <c:yMode val="edge"/>
              <c:x val="0.0278019149233565"/>
              <c:y val="0.134258617362402"/>
            </c:manualLayout>
          </c:layout>
          <c:overlay val="0"/>
        </c:title>
        <c:numFmt formatCode="General" sourceLinked="1"/>
        <c:majorTickMark val="out"/>
        <c:minorTickMark val="none"/>
        <c:tickLblPos val="nextTo"/>
        <c:txPr>
          <a:bodyPr/>
          <a:lstStyle/>
          <a:p>
            <a:pPr>
              <a:defRPr sz="1200"/>
            </a:pPr>
            <a:endParaRPr lang="en-US"/>
          </a:p>
        </c:txPr>
        <c:crossAx val="-2110110424"/>
        <c:crosses val="autoZero"/>
        <c:crossBetween val="between"/>
      </c:valAx>
    </c:plotArea>
    <c:plotVisOnly val="1"/>
    <c:dispBlanksAs val="gap"/>
    <c:showDLblsOverMax val="0"/>
  </c:chart>
  <c:txPr>
    <a:bodyPr/>
    <a:lstStyle/>
    <a:p>
      <a:pPr>
        <a:defRPr>
          <a:solidFill>
            <a:schemeClr val="tx1"/>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CAC 0</c:v>
                </c:pt>
              </c:strCache>
            </c:strRef>
          </c:tx>
          <c:spPr>
            <a:solidFill>
              <a:schemeClr val="accent1"/>
            </a:solidFill>
            <a:ln>
              <a:noFill/>
            </a:ln>
            <a:effectLst/>
          </c:spPr>
          <c:invertIfNegative val="0"/>
          <c:cat>
            <c:strRef>
              <c:f>Sheet1!$B$1:$E$1</c:f>
              <c:strCache>
                <c:ptCount val="4"/>
                <c:pt idx="0">
                  <c:v>Uganda HIV+</c:v>
                </c:pt>
                <c:pt idx="1">
                  <c:v>Uganda HIV-</c:v>
                </c:pt>
                <c:pt idx="2">
                  <c:v>Cleveland HIV+</c:v>
                </c:pt>
                <c:pt idx="3">
                  <c:v>Cleveland HIV-</c:v>
                </c:pt>
              </c:strCache>
            </c:strRef>
          </c:cat>
          <c:val>
            <c:numRef>
              <c:f>Sheet1!$B$2:$E$2</c:f>
              <c:numCache>
                <c:formatCode>General</c:formatCode>
                <c:ptCount val="4"/>
                <c:pt idx="0">
                  <c:v>88.0</c:v>
                </c:pt>
                <c:pt idx="1">
                  <c:v>94.0</c:v>
                </c:pt>
                <c:pt idx="2">
                  <c:v>53.0</c:v>
                </c:pt>
                <c:pt idx="3">
                  <c:v>51.0</c:v>
                </c:pt>
              </c:numCache>
            </c:numRef>
          </c:val>
          <c:extLst xmlns:c16r2="http://schemas.microsoft.com/office/drawing/2015/06/chart">
            <c:ext xmlns:c16="http://schemas.microsoft.com/office/drawing/2014/chart" uri="{C3380CC4-5D6E-409C-BE32-E72D297353CC}">
              <c16:uniqueId val="{00000000-61DE-4948-A3E7-9119E650BBEC}"/>
            </c:ext>
          </c:extLst>
        </c:ser>
        <c:ser>
          <c:idx val="1"/>
          <c:order val="1"/>
          <c:tx>
            <c:strRef>
              <c:f>Sheet1!$A$3</c:f>
              <c:strCache>
                <c:ptCount val="1"/>
                <c:pt idx="0">
                  <c:v>CAC 1-100</c:v>
                </c:pt>
              </c:strCache>
            </c:strRef>
          </c:tx>
          <c:spPr>
            <a:solidFill>
              <a:schemeClr val="accent2"/>
            </a:solidFill>
            <a:ln>
              <a:noFill/>
            </a:ln>
            <a:effectLst/>
          </c:spPr>
          <c:invertIfNegative val="0"/>
          <c:cat>
            <c:strRef>
              <c:f>Sheet1!$B$1:$E$1</c:f>
              <c:strCache>
                <c:ptCount val="4"/>
                <c:pt idx="0">
                  <c:v>Uganda HIV+</c:v>
                </c:pt>
                <c:pt idx="1">
                  <c:v>Uganda HIV-</c:v>
                </c:pt>
                <c:pt idx="2">
                  <c:v>Cleveland HIV+</c:v>
                </c:pt>
                <c:pt idx="3">
                  <c:v>Cleveland HIV-</c:v>
                </c:pt>
              </c:strCache>
            </c:strRef>
          </c:cat>
          <c:val>
            <c:numRef>
              <c:f>Sheet1!$B$3:$E$3</c:f>
              <c:numCache>
                <c:formatCode>General</c:formatCode>
                <c:ptCount val="4"/>
                <c:pt idx="0">
                  <c:v>7.0</c:v>
                </c:pt>
                <c:pt idx="1">
                  <c:v>4.0</c:v>
                </c:pt>
                <c:pt idx="2">
                  <c:v>29.0</c:v>
                </c:pt>
                <c:pt idx="3">
                  <c:v>24.0</c:v>
                </c:pt>
              </c:numCache>
            </c:numRef>
          </c:val>
          <c:extLst xmlns:c16r2="http://schemas.microsoft.com/office/drawing/2015/06/chart">
            <c:ext xmlns:c16="http://schemas.microsoft.com/office/drawing/2014/chart" uri="{C3380CC4-5D6E-409C-BE32-E72D297353CC}">
              <c16:uniqueId val="{00000001-61DE-4948-A3E7-9119E650BBEC}"/>
            </c:ext>
          </c:extLst>
        </c:ser>
        <c:ser>
          <c:idx val="2"/>
          <c:order val="2"/>
          <c:tx>
            <c:strRef>
              <c:f>Sheet1!$A$4</c:f>
              <c:strCache>
                <c:ptCount val="1"/>
                <c:pt idx="0">
                  <c:v>CAC &gt;100</c:v>
                </c:pt>
              </c:strCache>
            </c:strRef>
          </c:tx>
          <c:spPr>
            <a:solidFill>
              <a:schemeClr val="accent3"/>
            </a:solidFill>
            <a:ln>
              <a:noFill/>
            </a:ln>
            <a:effectLst/>
          </c:spPr>
          <c:invertIfNegative val="0"/>
          <c:cat>
            <c:strRef>
              <c:f>Sheet1!$B$1:$E$1</c:f>
              <c:strCache>
                <c:ptCount val="4"/>
                <c:pt idx="0">
                  <c:v>Uganda HIV+</c:v>
                </c:pt>
                <c:pt idx="1">
                  <c:v>Uganda HIV-</c:v>
                </c:pt>
                <c:pt idx="2">
                  <c:v>Cleveland HIV+</c:v>
                </c:pt>
                <c:pt idx="3">
                  <c:v>Cleveland HIV-</c:v>
                </c:pt>
              </c:strCache>
            </c:strRef>
          </c:cat>
          <c:val>
            <c:numRef>
              <c:f>Sheet1!$B$4:$E$4</c:f>
              <c:numCache>
                <c:formatCode>General</c:formatCode>
                <c:ptCount val="4"/>
                <c:pt idx="0">
                  <c:v>5.0</c:v>
                </c:pt>
                <c:pt idx="1">
                  <c:v>2.0</c:v>
                </c:pt>
                <c:pt idx="2">
                  <c:v>18.0</c:v>
                </c:pt>
                <c:pt idx="3">
                  <c:v>25.0</c:v>
                </c:pt>
              </c:numCache>
            </c:numRef>
          </c:val>
          <c:extLst xmlns:c16r2="http://schemas.microsoft.com/office/drawing/2015/06/chart">
            <c:ext xmlns:c16="http://schemas.microsoft.com/office/drawing/2014/chart" uri="{C3380CC4-5D6E-409C-BE32-E72D297353CC}">
              <c16:uniqueId val="{00000002-61DE-4948-A3E7-9119E650BBEC}"/>
            </c:ext>
          </c:extLst>
        </c:ser>
        <c:dLbls>
          <c:showLegendKey val="0"/>
          <c:showVal val="0"/>
          <c:showCatName val="0"/>
          <c:showSerName val="0"/>
          <c:showPercent val="0"/>
          <c:showBubbleSize val="0"/>
        </c:dLbls>
        <c:gapWidth val="150"/>
        <c:overlap val="100"/>
        <c:axId val="-2132101096"/>
        <c:axId val="-2133834984"/>
      </c:barChart>
      <c:catAx>
        <c:axId val="-2132101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33834984"/>
        <c:crosses val="autoZero"/>
        <c:auto val="1"/>
        <c:lblAlgn val="ctr"/>
        <c:lblOffset val="100"/>
        <c:noMultiLvlLbl val="0"/>
      </c:catAx>
      <c:valAx>
        <c:axId val="-2133834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32101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56F4595F-7F7F-48AF-90E6-2EAF13A5124B}" type="datetimeFigureOut">
              <a:rPr lang="en-US" altLang="en-US"/>
              <a:pPr>
                <a:defRPr/>
              </a:pPr>
              <a:t>7/24/18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09BE26E-A9EC-4AA4-81B9-5B03F17916C1}" type="slidenum">
              <a:rPr lang="en-US" altLang="en-US"/>
              <a:pPr>
                <a:defRPr/>
              </a:pPr>
              <a:t>‹#›</a:t>
            </a:fld>
            <a:endParaRPr lang="en-US" altLang="en-US"/>
          </a:p>
        </p:txBody>
      </p:sp>
    </p:spTree>
    <p:extLst>
      <p:ext uri="{BB962C8B-B14F-4D97-AF65-F5344CB8AC3E}">
        <p14:creationId xmlns:p14="http://schemas.microsoft.com/office/powerpoint/2010/main" val="3485098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2F4E5D60-7034-41DD-B3C3-6EB2225C69FB}" type="datetimeFigureOut">
              <a:rPr lang="en-US" altLang="en-US"/>
              <a:pPr>
                <a:defRPr/>
              </a:pPr>
              <a:t>7/24/18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35F6221-A0DA-4BC4-B892-C04856C006C1}" type="slidenum">
              <a:rPr lang="en-US" altLang="en-US"/>
              <a:pPr>
                <a:defRPr/>
              </a:pPr>
              <a:t>‹#›</a:t>
            </a:fld>
            <a:endParaRPr lang="en-US" altLang="en-US"/>
          </a:p>
        </p:txBody>
      </p:sp>
    </p:spTree>
    <p:extLst>
      <p:ext uri="{BB962C8B-B14F-4D97-AF65-F5344CB8AC3E}">
        <p14:creationId xmlns:p14="http://schemas.microsoft.com/office/powerpoint/2010/main" val="420584610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Good morning and</a:t>
            </a:r>
            <a:r>
              <a:rPr lang="en-US" baseline="0" dirty="0" smtClean="0"/>
              <a:t> thank you to the conference organizers for the opportunity to present this work on behalf of our team.  A special thank you to the people living with HIV in the US and in Uganda who participated in this research.</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35F6221-A0DA-4BC4-B892-C04856C006C1}" type="slidenum">
              <a:rPr lang="en-US" altLang="en-US" smtClean="0"/>
              <a:pPr>
                <a:defRPr/>
              </a:pPr>
              <a:t>1</a:t>
            </a:fld>
            <a:endParaRPr lang="en-US" altLang="en-US"/>
          </a:p>
        </p:txBody>
      </p:sp>
    </p:spTree>
    <p:extLst>
      <p:ext uri="{BB962C8B-B14F-4D97-AF65-F5344CB8AC3E}">
        <p14:creationId xmlns:p14="http://schemas.microsoft.com/office/powerpoint/2010/main" val="3192938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performed 4 sets of analyses looking at the association of country, HIV status, HIV-related variables, and biomarkers of inflammation with the binary outcome measure of CAC score &gt;0 using </a:t>
            </a:r>
            <a:r>
              <a:rPr lang="en-US" baseline="0" dirty="0" err="1" smtClean="0"/>
              <a:t>univariable</a:t>
            </a:r>
            <a:r>
              <a:rPr lang="en-US" baseline="0" dirty="0" smtClean="0"/>
              <a:t> and multivariable-adjusted logistic regression models.  We built unadjusted models, minimally adjusted models which included age and sex, and fully adjusted models that adjusted for additional atherosclerotic CVD risk factors.  </a:t>
            </a:r>
            <a:endParaRPr lang="en-US" dirty="0"/>
          </a:p>
        </p:txBody>
      </p:sp>
      <p:sp>
        <p:nvSpPr>
          <p:cNvPr id="4" name="Slide Number Placeholder 3"/>
          <p:cNvSpPr>
            <a:spLocks noGrp="1"/>
          </p:cNvSpPr>
          <p:nvPr>
            <p:ph type="sldNum" sz="quarter" idx="10"/>
          </p:nvPr>
        </p:nvSpPr>
        <p:spPr/>
        <p:txBody>
          <a:bodyPr/>
          <a:lstStyle/>
          <a:p>
            <a:pPr>
              <a:defRPr/>
            </a:pPr>
            <a:fld id="{335F6221-A0DA-4BC4-B892-C04856C006C1}" type="slidenum">
              <a:rPr lang="en-US" altLang="en-US" smtClean="0"/>
              <a:pPr>
                <a:defRPr/>
              </a:pPr>
              <a:t>10</a:t>
            </a:fld>
            <a:endParaRPr lang="en-US" altLang="en-US"/>
          </a:p>
        </p:txBody>
      </p:sp>
    </p:spTree>
    <p:extLst>
      <p:ext uri="{BB962C8B-B14F-4D97-AF65-F5344CB8AC3E}">
        <p14:creationId xmlns:p14="http://schemas.microsoft.com/office/powerpoint/2010/main" val="1008010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were significant between-country differences in ASCVD risk factors, with red highlight indicating factors which are typically associated with higher CAC score.  Ugandans were older with higher rates of hypertension and diabetes.  They also had slightly higher BMI, higher systolic blood pressure despite treatment, and higher total cholesterol.  Cleveland participants were more likely to be male, current smokers, and on statins.  Within each country, differences by HIV status were smaller than the between-country differences.  Among Ugandans, HIV+ participants were less likely to have diabetes compared to controls.  </a:t>
            </a:r>
          </a:p>
          <a:p>
            <a:endParaRPr lang="en-US" baseline="0" dirty="0" smtClean="0"/>
          </a:p>
          <a:p>
            <a:r>
              <a:rPr lang="en-US" baseline="0" dirty="0" smtClean="0"/>
              <a:t>Hypertension was defined as systolic blood pressure &gt;140mmHg or on treatment.  Diabetes was defined as a self-reported history on medication.  </a:t>
            </a:r>
            <a:endParaRPr lang="en-US" dirty="0"/>
          </a:p>
        </p:txBody>
      </p:sp>
      <p:sp>
        <p:nvSpPr>
          <p:cNvPr id="4" name="Slide Number Placeholder 3"/>
          <p:cNvSpPr>
            <a:spLocks noGrp="1"/>
          </p:cNvSpPr>
          <p:nvPr>
            <p:ph type="sldNum" sz="quarter" idx="10"/>
          </p:nvPr>
        </p:nvSpPr>
        <p:spPr/>
        <p:txBody>
          <a:bodyPr/>
          <a:lstStyle/>
          <a:p>
            <a:pPr>
              <a:defRPr/>
            </a:pPr>
            <a:fld id="{335F6221-A0DA-4BC4-B892-C04856C006C1}" type="slidenum">
              <a:rPr lang="en-US" altLang="en-US" smtClean="0"/>
              <a:pPr>
                <a:defRPr/>
              </a:pPr>
              <a:t>11</a:t>
            </a:fld>
            <a:endParaRPr lang="en-US" altLang="en-US"/>
          </a:p>
        </p:txBody>
      </p:sp>
    </p:spTree>
    <p:extLst>
      <p:ext uri="{BB962C8B-B14F-4D97-AF65-F5344CB8AC3E}">
        <p14:creationId xmlns:p14="http://schemas.microsoft.com/office/powerpoint/2010/main" val="1178531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 characteristics of HIV+ participants from</a:t>
            </a:r>
            <a:r>
              <a:rPr lang="en-US" baseline="0" dirty="0" smtClean="0"/>
              <a:t> Uganda and Cleveland are shown here.  Ugandan participants had modestly lower CD4+ T-cell count but similar nadir CD4+.  All were on ART, with more PI and </a:t>
            </a:r>
            <a:r>
              <a:rPr lang="en-US" baseline="0" dirty="0" err="1" smtClean="0"/>
              <a:t>integrase</a:t>
            </a:r>
            <a:r>
              <a:rPr lang="en-US" baseline="0" dirty="0" smtClean="0"/>
              <a:t> inhibitor use among Cleveland participants.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35F6221-A0DA-4BC4-B892-C04856C006C1}" type="slidenum">
              <a:rPr lang="en-US" altLang="en-US" smtClean="0"/>
              <a:pPr>
                <a:defRPr/>
              </a:pPr>
              <a:t>12</a:t>
            </a:fld>
            <a:endParaRPr lang="en-US" altLang="en-US"/>
          </a:p>
        </p:txBody>
      </p:sp>
    </p:spTree>
    <p:extLst>
      <p:ext uri="{BB962C8B-B14F-4D97-AF65-F5344CB8AC3E}">
        <p14:creationId xmlns:p14="http://schemas.microsoft.com/office/powerpoint/2010/main" val="2057407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figure shows our primary finding, which is that calcium scores were significantly lower in Uganda compared to Cleveland subjects divided into categories of CAC as shown here</a:t>
            </a:r>
            <a:r>
              <a:rPr lang="mr-IN" baseline="0" dirty="0" smtClean="0"/>
              <a:t>–</a:t>
            </a:r>
            <a:r>
              <a:rPr lang="en-US" baseline="0" dirty="0" smtClean="0"/>
              <a:t> yellow is no CAC, blue is CAC score of 1-100, and red is a CAC score &gt;100.  For subsequent analyses, we dichotomized CAC as 0 or &gt;0. In addition to the between country difference, HIV+ participants had higher prevalence of CAC &gt;0 overall.  After adjusting for age, sex, DM, HTN, smoking, and total cholesterol, Ugandans had 13x lower odds of CAC &gt;0. In a multivariable </a:t>
            </a:r>
            <a:r>
              <a:rPr lang="en-US" baseline="0" dirty="0" smtClean="0"/>
              <a:t>logistic regression model of Uganda subjects only, HIV was associated with </a:t>
            </a:r>
            <a:r>
              <a:rPr lang="en-US" baseline="0" dirty="0" smtClean="0"/>
              <a:t>higher odds of CAC &gt;0, but this was not statistically significant.  Age</a:t>
            </a:r>
            <a:r>
              <a:rPr lang="en-US" baseline="0" dirty="0" smtClean="0"/>
              <a:t>, current smoking, and HTN were the strongest predictors of CAC &gt;0 among Ugandans.  </a:t>
            </a:r>
            <a:endParaRPr lang="en-US" dirty="0"/>
          </a:p>
        </p:txBody>
      </p:sp>
      <p:sp>
        <p:nvSpPr>
          <p:cNvPr id="4" name="Slide Number Placeholder 3"/>
          <p:cNvSpPr>
            <a:spLocks noGrp="1"/>
          </p:cNvSpPr>
          <p:nvPr>
            <p:ph type="sldNum" sz="quarter" idx="10"/>
          </p:nvPr>
        </p:nvSpPr>
        <p:spPr/>
        <p:txBody>
          <a:bodyPr/>
          <a:lstStyle/>
          <a:p>
            <a:pPr>
              <a:defRPr/>
            </a:pPr>
            <a:fld id="{335F6221-A0DA-4BC4-B892-C04856C006C1}" type="slidenum">
              <a:rPr lang="en-US" altLang="en-US" smtClean="0"/>
              <a:pPr>
                <a:defRPr/>
              </a:pPr>
              <a:t>13</a:t>
            </a:fld>
            <a:endParaRPr lang="en-US" altLang="en-US"/>
          </a:p>
        </p:txBody>
      </p:sp>
    </p:spTree>
    <p:extLst>
      <p:ext uri="{BB962C8B-B14F-4D97-AF65-F5344CB8AC3E}">
        <p14:creationId xmlns:p14="http://schemas.microsoft.com/office/powerpoint/2010/main" val="523758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all HIV+ subjects, nadir CD4+ count</a:t>
            </a:r>
            <a:r>
              <a:rPr lang="en-US" baseline="0" dirty="0" smtClean="0"/>
              <a:t> was the only HIV specific variable associated with CAC in fully adjusted models.  PI use was associated with CAC in unadjusted analysis, but not in adjusted models.  </a:t>
            </a:r>
            <a:endParaRPr lang="en-US" dirty="0"/>
          </a:p>
        </p:txBody>
      </p:sp>
      <p:sp>
        <p:nvSpPr>
          <p:cNvPr id="4" name="Slide Number Placeholder 3"/>
          <p:cNvSpPr>
            <a:spLocks noGrp="1"/>
          </p:cNvSpPr>
          <p:nvPr>
            <p:ph type="sldNum" sz="quarter" idx="10"/>
          </p:nvPr>
        </p:nvSpPr>
        <p:spPr/>
        <p:txBody>
          <a:bodyPr/>
          <a:lstStyle/>
          <a:p>
            <a:pPr>
              <a:defRPr/>
            </a:pPr>
            <a:fld id="{335F6221-A0DA-4BC4-B892-C04856C006C1}" type="slidenum">
              <a:rPr lang="en-US" altLang="en-US" smtClean="0"/>
              <a:pPr>
                <a:defRPr/>
              </a:pPr>
              <a:t>14</a:t>
            </a:fld>
            <a:endParaRPr lang="en-US" altLang="en-US"/>
          </a:p>
        </p:txBody>
      </p:sp>
    </p:spTree>
    <p:extLst>
      <p:ext uri="{BB962C8B-B14F-4D97-AF65-F5344CB8AC3E}">
        <p14:creationId xmlns:p14="http://schemas.microsoft.com/office/powerpoint/2010/main" val="3312199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biomarker analyses are shown here. In fully adjusted models, associations with biomarkers tended to be positive with statistically significant associations seen with soluble ICAM (an endothelial activation marker), soluble CD163 (a marker of monocyte activation), and Oxidized LDL.  </a:t>
            </a:r>
            <a:endParaRPr lang="en-US" dirty="0"/>
          </a:p>
        </p:txBody>
      </p:sp>
      <p:sp>
        <p:nvSpPr>
          <p:cNvPr id="4" name="Slide Number Placeholder 3"/>
          <p:cNvSpPr>
            <a:spLocks noGrp="1"/>
          </p:cNvSpPr>
          <p:nvPr>
            <p:ph type="sldNum" sz="quarter" idx="10"/>
          </p:nvPr>
        </p:nvSpPr>
        <p:spPr/>
        <p:txBody>
          <a:bodyPr/>
          <a:lstStyle/>
          <a:p>
            <a:pPr>
              <a:defRPr/>
            </a:pPr>
            <a:fld id="{335F6221-A0DA-4BC4-B892-C04856C006C1}" type="slidenum">
              <a:rPr lang="en-US" altLang="en-US" smtClean="0"/>
              <a:pPr>
                <a:defRPr/>
              </a:pPr>
              <a:t>15</a:t>
            </a:fld>
            <a:endParaRPr lang="en-US" altLang="en-US"/>
          </a:p>
        </p:txBody>
      </p:sp>
    </p:spTree>
    <p:extLst>
      <p:ext uri="{BB962C8B-B14F-4D97-AF65-F5344CB8AC3E}">
        <p14:creationId xmlns:p14="http://schemas.microsoft.com/office/powerpoint/2010/main" val="4224596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study has several limitations.  First,</a:t>
            </a:r>
            <a:r>
              <a:rPr lang="en-US" baseline="0" dirty="0" smtClean="0"/>
              <a:t> a</a:t>
            </a:r>
            <a:r>
              <a:rPr lang="en-US" dirty="0" smtClean="0"/>
              <a:t>s</a:t>
            </a:r>
            <a:r>
              <a:rPr lang="en-US" baseline="0" dirty="0" smtClean="0"/>
              <a:t> with all cross-sectional studies, we cannot prove causal relationships.  Secondly, although it is a better measure of ASCVD risk than other surrogate measures of vascular disease such as carotid ultrasound or endothelial function testing, CAC is only an estimate of the underlying burden of subclinical coronary disease.  Third, although there were minor differences in scanners and CT protocol, we believe these are unlikely to explain large differences in CAC scores between Uganda and Cleveland.  Finally, that fact that there were many underlying differences between groups increases the possibility of residual confounding.  On balance, however, Ugandans had a higher prevalence of CVD risk factors and so this is also unlikely to explain our study findings.  </a:t>
            </a:r>
          </a:p>
        </p:txBody>
      </p:sp>
      <p:sp>
        <p:nvSpPr>
          <p:cNvPr id="4" name="Slide Number Placeholder 3"/>
          <p:cNvSpPr>
            <a:spLocks noGrp="1"/>
          </p:cNvSpPr>
          <p:nvPr>
            <p:ph type="sldNum" sz="quarter" idx="10"/>
          </p:nvPr>
        </p:nvSpPr>
        <p:spPr/>
        <p:txBody>
          <a:bodyPr/>
          <a:lstStyle/>
          <a:p>
            <a:pPr>
              <a:defRPr/>
            </a:pPr>
            <a:fld id="{335F6221-A0DA-4BC4-B892-C04856C006C1}" type="slidenum">
              <a:rPr lang="en-US" altLang="en-US" smtClean="0"/>
              <a:pPr>
                <a:defRPr/>
              </a:pPr>
              <a:t>16</a:t>
            </a:fld>
            <a:endParaRPr lang="en-US" altLang="en-US"/>
          </a:p>
        </p:txBody>
      </p:sp>
    </p:spTree>
    <p:extLst>
      <p:ext uri="{BB962C8B-B14F-4D97-AF65-F5344CB8AC3E}">
        <p14:creationId xmlns:p14="http://schemas.microsoft.com/office/powerpoint/2010/main" val="1888043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a:t>
            </a:r>
            <a:r>
              <a:rPr lang="mr-IN" dirty="0" smtClean="0"/>
              <a:t>…</a:t>
            </a:r>
            <a:endParaRPr lang="en-US" dirty="0"/>
          </a:p>
        </p:txBody>
      </p:sp>
      <p:sp>
        <p:nvSpPr>
          <p:cNvPr id="4" name="Slide Number Placeholder 3"/>
          <p:cNvSpPr>
            <a:spLocks noGrp="1"/>
          </p:cNvSpPr>
          <p:nvPr>
            <p:ph type="sldNum" sz="quarter" idx="10"/>
          </p:nvPr>
        </p:nvSpPr>
        <p:spPr/>
        <p:txBody>
          <a:bodyPr/>
          <a:lstStyle/>
          <a:p>
            <a:pPr>
              <a:defRPr/>
            </a:pPr>
            <a:fld id="{335F6221-A0DA-4BC4-B892-C04856C006C1}" type="slidenum">
              <a:rPr lang="en-US" altLang="en-US" smtClean="0"/>
              <a:pPr>
                <a:defRPr/>
              </a:pPr>
              <a:t>17</a:t>
            </a:fld>
            <a:endParaRPr lang="en-US" altLang="en-US"/>
          </a:p>
        </p:txBody>
      </p:sp>
    </p:spTree>
    <p:extLst>
      <p:ext uri="{BB962C8B-B14F-4D97-AF65-F5344CB8AC3E}">
        <p14:creationId xmlns:p14="http://schemas.microsoft.com/office/powerpoint/2010/main" val="1169163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r>
              <a:rPr lang="en-US" baseline="0" dirty="0" smtClean="0"/>
              <a:t> to all our collaborators, funders, and especially the study nurses and participants in Cleveland and Uganda.  Thanks!</a:t>
            </a:r>
            <a:endParaRPr lang="en-US" dirty="0"/>
          </a:p>
        </p:txBody>
      </p:sp>
      <p:sp>
        <p:nvSpPr>
          <p:cNvPr id="4" name="Slide Number Placeholder 3"/>
          <p:cNvSpPr>
            <a:spLocks noGrp="1"/>
          </p:cNvSpPr>
          <p:nvPr>
            <p:ph type="sldNum" sz="quarter" idx="10"/>
          </p:nvPr>
        </p:nvSpPr>
        <p:spPr/>
        <p:txBody>
          <a:bodyPr/>
          <a:lstStyle/>
          <a:p>
            <a:pPr>
              <a:defRPr/>
            </a:pPr>
            <a:fld id="{E104523F-7091-40D3-A7B4-ED512CFD4C38}"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74427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Over the past 2 decades a large number</a:t>
            </a:r>
            <a:r>
              <a:rPr lang="en-US" baseline="0" dirty="0" smtClean="0"/>
              <a:t> of epidemiologic studies have shown an association between HIV and risk of atherosclerotic cardiovascular events such as myocardial infarction.  The magnitude of that risk appears to be about 1.5-2 fold higher risk in HIV vs. uninfected persons.  However, as most in this room know, these studies have almost exclusively been performed in the USA, Europe, or Canada.  Whether the magnitude of this increased risk in HIV is the same in sub-Saharan Africa</a:t>
            </a:r>
            <a:r>
              <a:rPr lang="mr-IN" baseline="0" dirty="0" smtClean="0"/>
              <a:t>–</a:t>
            </a:r>
            <a:r>
              <a:rPr lang="en-US" baseline="0" dirty="0" smtClean="0"/>
              <a:t> where HIV prevalence rates are highest</a:t>
            </a:r>
            <a:r>
              <a:rPr lang="mr-IN" baseline="0" dirty="0" smtClean="0"/>
              <a:t>–</a:t>
            </a:r>
            <a:r>
              <a:rPr lang="en-US" baseline="0" dirty="0" smtClean="0"/>
              <a:t> is unclear.  </a:t>
            </a:r>
            <a:endParaRPr lang="en-US" dirty="0" smtClean="0"/>
          </a:p>
          <a:p>
            <a:endParaRPr lang="en-US" dirty="0"/>
          </a:p>
        </p:txBody>
      </p:sp>
      <p:sp>
        <p:nvSpPr>
          <p:cNvPr id="4" name="Slide Number Placeholder 3"/>
          <p:cNvSpPr>
            <a:spLocks noGrp="1"/>
          </p:cNvSpPr>
          <p:nvPr>
            <p:ph type="sldNum" sz="quarter" idx="10"/>
          </p:nvPr>
        </p:nvSpPr>
        <p:spPr/>
        <p:txBody>
          <a:bodyPr/>
          <a:lstStyle/>
          <a:p>
            <a:fld id="{E12F5497-32F3-4789-99B0-3361D364AAEC}" type="slidenum">
              <a:rPr lang="en-US" smtClean="0"/>
              <a:t>2</a:t>
            </a:fld>
            <a:endParaRPr lang="en-US"/>
          </a:p>
        </p:txBody>
      </p:sp>
    </p:spTree>
    <p:extLst>
      <p:ext uri="{BB962C8B-B14F-4D97-AF65-F5344CB8AC3E}">
        <p14:creationId xmlns:p14="http://schemas.microsoft.com/office/powerpoint/2010/main" val="113879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Attempts</a:t>
            </a:r>
            <a:r>
              <a:rPr lang="en-US" baseline="0" dirty="0" smtClean="0"/>
              <a:t> have been made to estimate the global burden of CVD related to HIV.  In this study led by </a:t>
            </a:r>
            <a:r>
              <a:rPr lang="en-US" baseline="0" dirty="0" err="1" smtClean="0"/>
              <a:t>Anoop</a:t>
            </a:r>
            <a:r>
              <a:rPr lang="en-US" baseline="0" dirty="0" smtClean="0"/>
              <a:t> Shah from the University of Edinburgh, we used UNAIDS data on HIV prevalence and Global burden of Disease Study data on CVD DALYs to show that the age-standardized DALYs lost due to HIV related CVD are estimated to be highest in sub-Saharan Africa.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4518890-8275-4814-B047-339E8B7E31F5}" type="slidenum">
              <a:rPr lang="en-US" altLang="en-US">
                <a:solidFill>
                  <a:prstClr val="black"/>
                </a:solidFill>
              </a:rPr>
              <a:pPr>
                <a:defRPr/>
              </a:pPr>
              <a:t>3</a:t>
            </a:fld>
            <a:endParaRPr lang="en-US" altLang="en-US">
              <a:solidFill>
                <a:prstClr val="black"/>
              </a:solidFill>
            </a:endParaRPr>
          </a:p>
        </p:txBody>
      </p:sp>
    </p:spTree>
    <p:extLst>
      <p:ext uri="{BB962C8B-B14F-4D97-AF65-F5344CB8AC3E}">
        <p14:creationId xmlns:p14="http://schemas.microsoft.com/office/powerpoint/2010/main" val="2846071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Although</a:t>
            </a:r>
            <a:r>
              <a:rPr lang="en-US" baseline="0" dirty="0" smtClean="0"/>
              <a:t> these are the most sophisticated estimates that we have, they are, in the end, just estimates and could be substantially improved with better data from sub-Saharan Africa.  The GBD’s current models of ischemic heart disease, for example, would suggest that the prevalence of age-standardized ischemic heart disease are similar in the USA and Uganda.  Our group and others are increasingly interested in gathering data from sub-Saharan Africa to probe whether this is indeed true.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35F6221-A0DA-4BC4-B892-C04856C006C1}" type="slidenum">
              <a:rPr lang="en-US" altLang="en-US" smtClean="0"/>
              <a:pPr>
                <a:defRPr/>
              </a:pPr>
              <a:t>4</a:t>
            </a:fld>
            <a:endParaRPr lang="en-US" altLang="en-US"/>
          </a:p>
        </p:txBody>
      </p:sp>
    </p:spTree>
    <p:extLst>
      <p:ext uri="{BB962C8B-B14F-4D97-AF65-F5344CB8AC3E}">
        <p14:creationId xmlns:p14="http://schemas.microsoft.com/office/powerpoint/2010/main" val="27464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illustrated by this</a:t>
            </a:r>
            <a:r>
              <a:rPr lang="en-US" baseline="0" dirty="0" smtClean="0"/>
              <a:t> systematic review published last year, there is a growing literature on CVD risk among people living with HIV in sub-Saharan Africa.  However, the vast majority of these studies have only evaluated CVD risk factors (shown in black).  Few have looked at surrogate measures of CVD risk using carotid ultrasound, measures of vascular stiffness and endothelial function.  Even fewer have evaluated clinical outcomes  such as acute coronary syndrome or stroke, and most of these clinical studies come from South Africa.  To our knowledge, no prior studies have used cardiac CT to evaluate subclinical coronary atherosclerosis.  </a:t>
            </a:r>
            <a:endParaRPr lang="en-US" dirty="0"/>
          </a:p>
        </p:txBody>
      </p:sp>
      <p:sp>
        <p:nvSpPr>
          <p:cNvPr id="4" name="Slide Number Placeholder 3"/>
          <p:cNvSpPr>
            <a:spLocks noGrp="1"/>
          </p:cNvSpPr>
          <p:nvPr>
            <p:ph type="sldNum" sz="quarter" idx="10"/>
          </p:nvPr>
        </p:nvSpPr>
        <p:spPr/>
        <p:txBody>
          <a:bodyPr/>
          <a:lstStyle/>
          <a:p>
            <a:pPr>
              <a:defRPr/>
            </a:pPr>
            <a:fld id="{335F6221-A0DA-4BC4-B892-C04856C006C1}" type="slidenum">
              <a:rPr lang="en-US" altLang="en-US" smtClean="0"/>
              <a:pPr>
                <a:defRPr/>
              </a:pPr>
              <a:t>5</a:t>
            </a:fld>
            <a:endParaRPr lang="en-US" altLang="en-US"/>
          </a:p>
        </p:txBody>
      </p:sp>
    </p:spTree>
    <p:extLst>
      <p:ext uri="{BB962C8B-B14F-4D97-AF65-F5344CB8AC3E}">
        <p14:creationId xmlns:p14="http://schemas.microsoft.com/office/powerpoint/2010/main" val="233513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study, we therefore</a:t>
            </a:r>
            <a:r>
              <a:rPr lang="en-US" baseline="0" dirty="0" smtClean="0"/>
              <a:t> sought:</a:t>
            </a:r>
          </a:p>
          <a:p>
            <a:pPr marL="228600" indent="-228600">
              <a:buAutoNum type="arabicParenR"/>
            </a:pPr>
            <a:r>
              <a:rPr lang="en-US" baseline="0" dirty="0" smtClean="0"/>
              <a:t>To compare prevalence </a:t>
            </a:r>
            <a:r>
              <a:rPr lang="en-US" dirty="0" smtClean="0"/>
              <a:t>of calcified coronary plaque between people with and without HIV in Uganda and the United States</a:t>
            </a:r>
          </a:p>
          <a:p>
            <a:pPr marL="228600" indent="-228600">
              <a:buAutoNum type="arabicParenR"/>
            </a:pPr>
            <a:r>
              <a:rPr lang="en-US" dirty="0" smtClean="0"/>
              <a:t>To</a:t>
            </a:r>
            <a:r>
              <a:rPr lang="en-US" baseline="0" dirty="0" smtClean="0"/>
              <a:t> explore associations of calcified plaque with HIV-specific factors and biomarkers of inflammation and immune activation</a:t>
            </a:r>
            <a:endParaRPr lang="en-US"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pPr>
              <a:defRPr/>
            </a:pPr>
            <a:fld id="{335F6221-A0DA-4BC4-B892-C04856C006C1}" type="slidenum">
              <a:rPr lang="en-US" altLang="en-US" smtClean="0"/>
              <a:pPr>
                <a:defRPr/>
              </a:pPr>
              <a:t>6</a:t>
            </a:fld>
            <a:endParaRPr lang="en-US" altLang="en-US"/>
          </a:p>
        </p:txBody>
      </p:sp>
    </p:spTree>
    <p:extLst>
      <p:ext uri="{BB962C8B-B14F-4D97-AF65-F5344CB8AC3E}">
        <p14:creationId xmlns:p14="http://schemas.microsoft.com/office/powerpoint/2010/main" val="126475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Ugandan population consisted of 100 HIV+ and 100 age- and sex-matched uninfected control participants from in and around the capital city of Kampala.  This was a study of higher risk individuals who were older than 45 years of age with at least 1 risk factor for CVD.  </a:t>
            </a:r>
          </a:p>
          <a:p>
            <a:r>
              <a:rPr lang="en-US" baseline="0" dirty="0" smtClean="0"/>
              <a:t>We compared the Ugandan cohort to individuals who have participated in prior studies of ours in Cleveland, Ohio USA.  This included 167 HIV+ and 63 uninfected controls over 40 years of age.  Additional inclusion/exclusion criteria varied by the parent study.</a:t>
            </a:r>
            <a:endParaRPr lang="en-US" dirty="0"/>
          </a:p>
        </p:txBody>
      </p:sp>
      <p:sp>
        <p:nvSpPr>
          <p:cNvPr id="4" name="Slide Number Placeholder 3"/>
          <p:cNvSpPr>
            <a:spLocks noGrp="1"/>
          </p:cNvSpPr>
          <p:nvPr>
            <p:ph type="sldNum" sz="quarter" idx="10"/>
          </p:nvPr>
        </p:nvSpPr>
        <p:spPr/>
        <p:txBody>
          <a:bodyPr/>
          <a:lstStyle/>
          <a:p>
            <a:pPr>
              <a:defRPr/>
            </a:pPr>
            <a:fld id="{335F6221-A0DA-4BC4-B892-C04856C006C1}" type="slidenum">
              <a:rPr lang="en-US" altLang="en-US" smtClean="0"/>
              <a:pPr>
                <a:defRPr/>
              </a:pPr>
              <a:t>7</a:t>
            </a:fld>
            <a:endParaRPr lang="en-US" altLang="en-US"/>
          </a:p>
        </p:txBody>
      </p:sp>
    </p:spTree>
    <p:extLst>
      <p:ext uri="{BB962C8B-B14F-4D97-AF65-F5344CB8AC3E}">
        <p14:creationId xmlns:p14="http://schemas.microsoft.com/office/powerpoint/2010/main" val="712641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participants underwent non-contrast ECG-gated</a:t>
            </a:r>
            <a:r>
              <a:rPr lang="en-US" baseline="0" dirty="0" smtClean="0"/>
              <a:t> cardiac CT scans for coronary artery calcium scoring.  The protocols in Uganda and Cleveland were performed on Siemens </a:t>
            </a:r>
            <a:r>
              <a:rPr lang="en-US" baseline="0" dirty="0" err="1" smtClean="0"/>
              <a:t>Somotom</a:t>
            </a:r>
            <a:r>
              <a:rPr lang="en-US" baseline="0" dirty="0" smtClean="0"/>
              <a:t> scanners and were quite similar except that in Uganda, the scanner was a newer 128-slice scanner compared to 64-slice scanner in Cleveland.  The axial imaging slices were 2.5mm thick in Uganda compared to 3mm in Cleveland.  Coronary artery calcium scoring was measured locally on Siemens workstations using the </a:t>
            </a:r>
            <a:r>
              <a:rPr lang="en-US" baseline="0" dirty="0" err="1" smtClean="0"/>
              <a:t>Agatston</a:t>
            </a:r>
            <a:r>
              <a:rPr lang="en-US" baseline="0" dirty="0" smtClean="0"/>
              <a:t> method.  </a:t>
            </a:r>
            <a:endParaRPr lang="en-US" dirty="0"/>
          </a:p>
        </p:txBody>
      </p:sp>
      <p:sp>
        <p:nvSpPr>
          <p:cNvPr id="4" name="Slide Number Placeholder 3"/>
          <p:cNvSpPr>
            <a:spLocks noGrp="1"/>
          </p:cNvSpPr>
          <p:nvPr>
            <p:ph type="sldNum" sz="quarter" idx="10"/>
          </p:nvPr>
        </p:nvSpPr>
        <p:spPr/>
        <p:txBody>
          <a:bodyPr/>
          <a:lstStyle/>
          <a:p>
            <a:pPr>
              <a:defRPr/>
            </a:pPr>
            <a:fld id="{335F6221-A0DA-4BC4-B892-C04856C006C1}" type="slidenum">
              <a:rPr lang="en-US" altLang="en-US" smtClean="0"/>
              <a:pPr>
                <a:defRPr/>
              </a:pPr>
              <a:t>8</a:t>
            </a:fld>
            <a:endParaRPr lang="en-US" altLang="en-US"/>
          </a:p>
        </p:txBody>
      </p:sp>
    </p:spTree>
    <p:extLst>
      <p:ext uri="{BB962C8B-B14F-4D97-AF65-F5344CB8AC3E}">
        <p14:creationId xmlns:p14="http://schemas.microsoft.com/office/powerpoint/2010/main" val="1858293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all</a:t>
            </a:r>
            <a:r>
              <a:rPr lang="en-US" baseline="0" dirty="0" smtClean="0"/>
              <a:t> Ugandan participants</a:t>
            </a:r>
            <a:r>
              <a:rPr lang="mr-IN" baseline="0" dirty="0" smtClean="0"/>
              <a:t>…</a:t>
            </a:r>
            <a:endParaRPr lang="en-US" baseline="0" dirty="0" smtClean="0"/>
          </a:p>
          <a:p>
            <a:r>
              <a:rPr lang="en-US" baseline="0" dirty="0" smtClean="0"/>
              <a:t>Samples were shipped to the US and analyses were performed at University Hospitals of Cleveland and the University of Vermont.</a:t>
            </a:r>
          </a:p>
          <a:p>
            <a:r>
              <a:rPr lang="en-US" baseline="0" dirty="0" smtClean="0"/>
              <a:t>We measured the biomarkers shown here</a:t>
            </a:r>
            <a:endParaRPr lang="en-US" dirty="0"/>
          </a:p>
        </p:txBody>
      </p:sp>
      <p:sp>
        <p:nvSpPr>
          <p:cNvPr id="4" name="Slide Number Placeholder 3"/>
          <p:cNvSpPr>
            <a:spLocks noGrp="1"/>
          </p:cNvSpPr>
          <p:nvPr>
            <p:ph type="sldNum" sz="quarter" idx="10"/>
          </p:nvPr>
        </p:nvSpPr>
        <p:spPr/>
        <p:txBody>
          <a:bodyPr/>
          <a:lstStyle/>
          <a:p>
            <a:pPr>
              <a:defRPr/>
            </a:pPr>
            <a:fld id="{335F6221-A0DA-4BC4-B892-C04856C006C1}" type="slidenum">
              <a:rPr lang="en-US" altLang="en-US" smtClean="0"/>
              <a:pPr>
                <a:defRPr/>
              </a:pPr>
              <a:t>9</a:t>
            </a:fld>
            <a:endParaRPr lang="en-US" altLang="en-US"/>
          </a:p>
        </p:txBody>
      </p:sp>
    </p:spTree>
    <p:extLst>
      <p:ext uri="{BB962C8B-B14F-4D97-AF65-F5344CB8AC3E}">
        <p14:creationId xmlns:p14="http://schemas.microsoft.com/office/powerpoint/2010/main" val="805898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800099" y="1401084"/>
            <a:ext cx="7313387" cy="1206243"/>
          </a:xfrm>
          <a:prstGeom prst="rect">
            <a:avLst/>
          </a:prstGeom>
        </p:spPr>
        <p:txBody>
          <a:bodyPr>
            <a:normAutofit/>
          </a:bodyPr>
          <a:lstStyle>
            <a:lvl1pPr>
              <a:defRPr sz="2800"/>
            </a:lvl1pPr>
          </a:lstStyle>
          <a:p>
            <a:r>
              <a:rPr lang="en-US" smtClean="0"/>
              <a:t>Click to edit Master title style</a:t>
            </a:r>
            <a:endParaRPr lang="en-US" dirty="0"/>
          </a:p>
        </p:txBody>
      </p:sp>
      <p:sp>
        <p:nvSpPr>
          <p:cNvPr id="12" name="Text Placeholder 11"/>
          <p:cNvSpPr>
            <a:spLocks noGrp="1"/>
          </p:cNvSpPr>
          <p:nvPr>
            <p:ph type="body" sz="quarter" idx="11"/>
          </p:nvPr>
        </p:nvSpPr>
        <p:spPr>
          <a:xfrm>
            <a:off x="800100" y="2687156"/>
            <a:ext cx="7313386" cy="914400"/>
          </a:xfrm>
          <a:prstGeom prst="rect">
            <a:avLst/>
          </a:prstGeom>
        </p:spPr>
        <p:txBody>
          <a:bodyPr>
            <a:normAutofit/>
          </a:bodyPr>
          <a:lstStyle>
            <a:lvl1pPr>
              <a:defRPr sz="2000"/>
            </a:lvl1pPr>
          </a:lstStyle>
          <a:p>
            <a:pPr lvl="0"/>
            <a:r>
              <a:rPr lang="en-US" smtClean="0"/>
              <a:t>Click to edit Master text styles</a:t>
            </a:r>
          </a:p>
        </p:txBody>
      </p:sp>
    </p:spTree>
    <p:extLst>
      <p:ext uri="{BB962C8B-B14F-4D97-AF65-F5344CB8AC3E}">
        <p14:creationId xmlns:p14="http://schemas.microsoft.com/office/powerpoint/2010/main" val="297271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ullet Slide with Bar">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20700"/>
            <a:ext cx="91535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11900"/>
            <a:ext cx="91535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18413" y="6532563"/>
            <a:ext cx="74295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
          <p:cNvGrpSpPr>
            <a:grpSpLocks/>
          </p:cNvGrpSpPr>
          <p:nvPr userDrawn="1"/>
        </p:nvGrpSpPr>
        <p:grpSpPr bwMode="auto">
          <a:xfrm>
            <a:off x="457200" y="6450013"/>
            <a:ext cx="4427538" cy="417512"/>
            <a:chOff x="270796" y="6172200"/>
            <a:chExt cx="5033838" cy="474663"/>
          </a:xfrm>
        </p:grpSpPr>
        <p:pic>
          <p:nvPicPr>
            <p:cNvPr id="8" name="Picture 3" descr="UHCMC_CRWUSOM_CLE_rgb.jpg"/>
            <p:cNvPicPr>
              <a:picLocks noChangeAspect="1"/>
            </p:cNvPicPr>
            <p:nvPr/>
          </p:nvPicPr>
          <p:blipFill>
            <a:blip r:embed="rId5">
              <a:extLst>
                <a:ext uri="{28A0092B-C50C-407E-A947-70E740481C1C}">
                  <a14:useLocalDpi xmlns:a14="http://schemas.microsoft.com/office/drawing/2010/main" val="0"/>
                </a:ext>
              </a:extLst>
            </a:blip>
            <a:srcRect l="53159" r="-53159"/>
            <a:stretch>
              <a:fillRect/>
            </a:stretch>
          </p:blipFill>
          <p:spPr bwMode="auto">
            <a:xfrm>
              <a:off x="2385222" y="6172200"/>
              <a:ext cx="2919412"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UH_HHV_RGB.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0796" y="6172200"/>
              <a:ext cx="1858214" cy="36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781050"/>
            <a:ext cx="8229600" cy="636588"/>
          </a:xfrm>
          <a:prstGeom prst="rect">
            <a:avLst/>
          </a:prstGeom>
        </p:spPr>
        <p:txBody>
          <a:bodyPr>
            <a:normAutofit/>
          </a:bodyPr>
          <a:lstStyle>
            <a:lvl1pPr algn="l">
              <a:defRPr sz="2800" b="1">
                <a:latin typeface="+mj-lt"/>
                <a:cs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normAutofit/>
          </a:bodyPr>
          <a:lstStyle>
            <a:lvl1pPr marL="457200" indent="-457200">
              <a:buFont typeface="Arial"/>
              <a:buChar char="•"/>
              <a:defRPr sz="2000"/>
            </a:lvl1pPr>
            <a:lvl2pPr>
              <a:defRPr sz="2000"/>
            </a:lvl2pPr>
            <a:lvl3pPr>
              <a:defRPr sz="2000"/>
            </a:lvl3pPr>
          </a:lstStyle>
          <a:p>
            <a:pPr lvl="0"/>
            <a:r>
              <a:rPr lang="en-US" smtClean="0"/>
              <a:t>Click to edit Master text styles</a:t>
            </a:r>
          </a:p>
          <a:p>
            <a:pPr lvl="1"/>
            <a:r>
              <a:rPr lang="en-US" smtClean="0"/>
              <a:t>Second level</a:t>
            </a:r>
          </a:p>
          <a:p>
            <a:pPr lvl="2"/>
            <a:r>
              <a:rPr lang="en-US" smtClean="0"/>
              <a:t>Third level</a:t>
            </a:r>
          </a:p>
        </p:txBody>
      </p:sp>
      <p:sp>
        <p:nvSpPr>
          <p:cNvPr id="10" name="Slide Number Placeholder 5"/>
          <p:cNvSpPr>
            <a:spLocks noGrp="1"/>
          </p:cNvSpPr>
          <p:nvPr>
            <p:ph type="sldNum" sz="quarter" idx="10"/>
          </p:nvPr>
        </p:nvSpPr>
        <p:spPr>
          <a:xfrm>
            <a:off x="6680200" y="6450013"/>
            <a:ext cx="2133600" cy="365125"/>
          </a:xfrm>
          <a:prstGeom prst="rect">
            <a:avLst/>
          </a:prstGeom>
        </p:spPr>
        <p:txBody>
          <a:bodyPr vert="horz" wrap="square" lIns="91440" tIns="45720" rIns="91440" bIns="45720" numCol="1" anchor="t" anchorCtr="0" compatLnSpc="1">
            <a:prstTxWarp prst="textNoShape">
              <a:avLst/>
            </a:prstTxWarp>
            <a:normAutofit/>
          </a:bodyPr>
          <a:lstStyle>
            <a:lvl1pPr algn="r" eaLnBrk="1" hangingPunct="1">
              <a:defRPr sz="1100" smtClean="0"/>
            </a:lvl1pPr>
          </a:lstStyle>
          <a:p>
            <a:pPr>
              <a:defRPr/>
            </a:pPr>
            <a:fld id="{BF3D5D8C-98A5-45AC-A80C-F8229650E851}" type="slidenum">
              <a:rPr lang="en-US" altLang="en-US"/>
              <a:pPr>
                <a:defRPr/>
              </a:pPr>
              <a:t>‹#›</a:t>
            </a:fld>
            <a:endParaRPr lang="en-US" altLang="en-US"/>
          </a:p>
        </p:txBody>
      </p:sp>
    </p:spTree>
    <p:extLst>
      <p:ext uri="{BB962C8B-B14F-4D97-AF65-F5344CB8AC3E}">
        <p14:creationId xmlns:p14="http://schemas.microsoft.com/office/powerpoint/2010/main" val="271852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ubtitle Slide with Bar">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20700"/>
            <a:ext cx="91535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11900"/>
            <a:ext cx="91535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18413" y="6532563"/>
            <a:ext cx="74295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
          <p:cNvGrpSpPr>
            <a:grpSpLocks/>
          </p:cNvGrpSpPr>
          <p:nvPr userDrawn="1"/>
        </p:nvGrpSpPr>
        <p:grpSpPr bwMode="auto">
          <a:xfrm>
            <a:off x="457200" y="6450013"/>
            <a:ext cx="4427538" cy="417512"/>
            <a:chOff x="270796" y="6172200"/>
            <a:chExt cx="5033838" cy="474663"/>
          </a:xfrm>
        </p:grpSpPr>
        <p:pic>
          <p:nvPicPr>
            <p:cNvPr id="8" name="Picture 3" descr="UHCMC_CRWUSOM_CLE_rgb.jpg"/>
            <p:cNvPicPr>
              <a:picLocks noChangeAspect="1"/>
            </p:cNvPicPr>
            <p:nvPr/>
          </p:nvPicPr>
          <p:blipFill>
            <a:blip r:embed="rId5">
              <a:extLst>
                <a:ext uri="{28A0092B-C50C-407E-A947-70E740481C1C}">
                  <a14:useLocalDpi xmlns:a14="http://schemas.microsoft.com/office/drawing/2010/main" val="0"/>
                </a:ext>
              </a:extLst>
            </a:blip>
            <a:srcRect l="53159" r="-53159"/>
            <a:stretch>
              <a:fillRect/>
            </a:stretch>
          </p:blipFill>
          <p:spPr bwMode="auto">
            <a:xfrm>
              <a:off x="2385222" y="6172200"/>
              <a:ext cx="2919412"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UH_HHV_RGB.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0796" y="6172200"/>
              <a:ext cx="1858214" cy="36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1"/>
          <p:cNvSpPr>
            <a:spLocks noGrp="1"/>
          </p:cNvSpPr>
          <p:nvPr>
            <p:ph type="title"/>
          </p:nvPr>
        </p:nvSpPr>
        <p:spPr>
          <a:xfrm>
            <a:off x="457200" y="2368550"/>
            <a:ext cx="8229600" cy="636588"/>
          </a:xfrm>
          <a:prstGeom prst="rect">
            <a:avLst/>
          </a:prstGeom>
        </p:spPr>
        <p:txBody>
          <a:bodyPr>
            <a:normAutofit/>
          </a:bodyPr>
          <a:lstStyle>
            <a:lvl1pPr algn="l">
              <a:defRPr sz="2800" b="1">
                <a:latin typeface="Arial"/>
                <a:cs typeface="Arial"/>
              </a:defRPr>
            </a:lvl1pPr>
          </a:lstStyle>
          <a:p>
            <a:r>
              <a:rPr lang="en-US" smtClean="0"/>
              <a:t>Click to edit Master title style</a:t>
            </a:r>
            <a:endParaRPr lang="en-US" dirty="0"/>
          </a:p>
        </p:txBody>
      </p:sp>
      <p:sp>
        <p:nvSpPr>
          <p:cNvPr id="11" name="Content Placeholder 10"/>
          <p:cNvSpPr>
            <a:spLocks noGrp="1"/>
          </p:cNvSpPr>
          <p:nvPr>
            <p:ph sz="quarter" idx="11"/>
          </p:nvPr>
        </p:nvSpPr>
        <p:spPr>
          <a:xfrm>
            <a:off x="457200" y="3113088"/>
            <a:ext cx="8229600" cy="636587"/>
          </a:xfrm>
          <a:prstGeom prst="rect">
            <a:avLst/>
          </a:prstGeom>
        </p:spPr>
        <p:txBody>
          <a:bodyPr vert="horz"/>
          <a:lstStyle>
            <a:lvl1pPr marL="0" indent="0">
              <a:defRPr sz="2000"/>
            </a:lvl1pPr>
          </a:lstStyle>
          <a:p>
            <a:pPr lvl="0"/>
            <a:r>
              <a:rPr lang="en-US" smtClean="0"/>
              <a:t>Click to edit Master text styles</a:t>
            </a:r>
          </a:p>
        </p:txBody>
      </p:sp>
      <p:sp>
        <p:nvSpPr>
          <p:cNvPr id="12" name="Slide Number Placeholder 5"/>
          <p:cNvSpPr>
            <a:spLocks noGrp="1"/>
          </p:cNvSpPr>
          <p:nvPr>
            <p:ph type="sldNum" sz="quarter" idx="12"/>
          </p:nvPr>
        </p:nvSpPr>
        <p:spPr>
          <a:xfrm>
            <a:off x="6680200" y="6450013"/>
            <a:ext cx="2133600" cy="365125"/>
          </a:xfrm>
          <a:prstGeom prst="rect">
            <a:avLst/>
          </a:prstGeom>
        </p:spPr>
        <p:txBody>
          <a:bodyPr vert="horz" wrap="square" lIns="91440" tIns="45720" rIns="91440" bIns="45720" numCol="1" anchor="t" anchorCtr="0" compatLnSpc="1">
            <a:prstTxWarp prst="textNoShape">
              <a:avLst/>
            </a:prstTxWarp>
            <a:normAutofit/>
          </a:bodyPr>
          <a:lstStyle>
            <a:lvl1pPr algn="r" eaLnBrk="1" hangingPunct="1">
              <a:defRPr sz="1100" smtClean="0"/>
            </a:lvl1pPr>
          </a:lstStyle>
          <a:p>
            <a:pPr>
              <a:defRPr/>
            </a:pPr>
            <a:fld id="{B2495A16-D72B-4445-BCEB-5FBFBB6C0E37}" type="slidenum">
              <a:rPr lang="en-US" altLang="en-US"/>
              <a:pPr>
                <a:defRPr/>
              </a:pPr>
              <a:t>‹#›</a:t>
            </a:fld>
            <a:endParaRPr lang="en-US" altLang="en-US"/>
          </a:p>
        </p:txBody>
      </p:sp>
    </p:spTree>
    <p:extLst>
      <p:ext uri="{BB962C8B-B14F-4D97-AF65-F5344CB8AC3E}">
        <p14:creationId xmlns:p14="http://schemas.microsoft.com/office/powerpoint/2010/main" val="341914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Bullet Slide no Bar">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11900"/>
            <a:ext cx="91535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8413" y="6532563"/>
            <a:ext cx="74295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
          <p:cNvGrpSpPr>
            <a:grpSpLocks/>
          </p:cNvGrpSpPr>
          <p:nvPr userDrawn="1"/>
        </p:nvGrpSpPr>
        <p:grpSpPr bwMode="auto">
          <a:xfrm>
            <a:off x="457200" y="6450013"/>
            <a:ext cx="4427538" cy="417512"/>
            <a:chOff x="270796" y="6172200"/>
            <a:chExt cx="5033838" cy="474663"/>
          </a:xfrm>
        </p:grpSpPr>
        <p:pic>
          <p:nvPicPr>
            <p:cNvPr id="7" name="Picture 3" descr="UHCMC_CRWUSOM_CLE_rgb.jpg"/>
            <p:cNvPicPr>
              <a:picLocks noChangeAspect="1"/>
            </p:cNvPicPr>
            <p:nvPr/>
          </p:nvPicPr>
          <p:blipFill>
            <a:blip r:embed="rId4">
              <a:extLst>
                <a:ext uri="{28A0092B-C50C-407E-A947-70E740481C1C}">
                  <a14:useLocalDpi xmlns:a14="http://schemas.microsoft.com/office/drawing/2010/main" val="0"/>
                </a:ext>
              </a:extLst>
            </a:blip>
            <a:srcRect l="53159" r="-53159"/>
            <a:stretch>
              <a:fillRect/>
            </a:stretch>
          </p:blipFill>
          <p:spPr bwMode="auto">
            <a:xfrm>
              <a:off x="2385222" y="6172200"/>
              <a:ext cx="2919412"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UH_HHV_RG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0796" y="6172200"/>
              <a:ext cx="1858214" cy="36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781050"/>
            <a:ext cx="8229600" cy="636588"/>
          </a:xfrm>
          <a:prstGeom prst="rect">
            <a:avLst/>
          </a:prstGeom>
        </p:spPr>
        <p:txBody>
          <a:bodyPr>
            <a:normAutofit/>
          </a:bodyPr>
          <a:lstStyle>
            <a:lvl1pPr algn="l">
              <a:defRPr sz="2800" b="1">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normAutofit/>
          </a:bodyPr>
          <a:lstStyle>
            <a:lvl1pPr marL="457200" indent="-457200">
              <a:buFont typeface="Arial"/>
              <a:buChar char="•"/>
              <a:defRPr sz="2000"/>
            </a:lvl1pPr>
            <a:lvl2pPr>
              <a:defRPr sz="2000"/>
            </a:lvl2pPr>
            <a:lvl3pPr>
              <a:defRPr sz="2000"/>
            </a:lvl3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5"/>
          <p:cNvSpPr>
            <a:spLocks noGrp="1"/>
          </p:cNvSpPr>
          <p:nvPr>
            <p:ph type="sldNum" sz="quarter" idx="10"/>
          </p:nvPr>
        </p:nvSpPr>
        <p:spPr>
          <a:xfrm>
            <a:off x="6680200" y="6450013"/>
            <a:ext cx="2133600" cy="365125"/>
          </a:xfrm>
          <a:prstGeom prst="rect">
            <a:avLst/>
          </a:prstGeom>
        </p:spPr>
        <p:txBody>
          <a:bodyPr vert="horz" wrap="square" lIns="91440" tIns="45720" rIns="91440" bIns="45720" numCol="1" anchor="t" anchorCtr="0" compatLnSpc="1">
            <a:prstTxWarp prst="textNoShape">
              <a:avLst/>
            </a:prstTxWarp>
            <a:normAutofit/>
          </a:bodyPr>
          <a:lstStyle>
            <a:lvl1pPr algn="r" eaLnBrk="1" hangingPunct="1">
              <a:defRPr sz="1100" smtClean="0"/>
            </a:lvl1pPr>
          </a:lstStyle>
          <a:p>
            <a:pPr>
              <a:defRPr/>
            </a:pPr>
            <a:fld id="{AB4E4C81-9974-4E98-9CFF-A3281F3E07C4}" type="slidenum">
              <a:rPr lang="en-US" altLang="en-US"/>
              <a:pPr>
                <a:defRPr/>
              </a:pPr>
              <a:t>‹#›</a:t>
            </a:fld>
            <a:endParaRPr lang="en-US" altLang="en-US"/>
          </a:p>
        </p:txBody>
      </p:sp>
    </p:spTree>
    <p:extLst>
      <p:ext uri="{BB962C8B-B14F-4D97-AF65-F5344CB8AC3E}">
        <p14:creationId xmlns:p14="http://schemas.microsoft.com/office/powerpoint/2010/main" val="387224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ubtitle Slide no Bar">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11900"/>
            <a:ext cx="91535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8413" y="6532563"/>
            <a:ext cx="742950"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
          <p:cNvGrpSpPr>
            <a:grpSpLocks/>
          </p:cNvGrpSpPr>
          <p:nvPr userDrawn="1"/>
        </p:nvGrpSpPr>
        <p:grpSpPr bwMode="auto">
          <a:xfrm>
            <a:off x="457200" y="6450013"/>
            <a:ext cx="4427538" cy="417512"/>
            <a:chOff x="270796" y="6172200"/>
            <a:chExt cx="5033838" cy="474663"/>
          </a:xfrm>
        </p:grpSpPr>
        <p:pic>
          <p:nvPicPr>
            <p:cNvPr id="7" name="Picture 3" descr="UHCMC_CRWUSOM_CLE_rgb.jpg"/>
            <p:cNvPicPr>
              <a:picLocks noChangeAspect="1"/>
            </p:cNvPicPr>
            <p:nvPr/>
          </p:nvPicPr>
          <p:blipFill>
            <a:blip r:embed="rId4">
              <a:extLst>
                <a:ext uri="{28A0092B-C50C-407E-A947-70E740481C1C}">
                  <a14:useLocalDpi xmlns:a14="http://schemas.microsoft.com/office/drawing/2010/main" val="0"/>
                </a:ext>
              </a:extLst>
            </a:blip>
            <a:srcRect l="53159" r="-53159"/>
            <a:stretch>
              <a:fillRect/>
            </a:stretch>
          </p:blipFill>
          <p:spPr bwMode="auto">
            <a:xfrm>
              <a:off x="2385222" y="6172200"/>
              <a:ext cx="2919412"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UH_HHV_RG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0796" y="6172200"/>
              <a:ext cx="1858214" cy="36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1"/>
          <p:cNvSpPr>
            <a:spLocks noGrp="1"/>
          </p:cNvSpPr>
          <p:nvPr>
            <p:ph type="title"/>
          </p:nvPr>
        </p:nvSpPr>
        <p:spPr>
          <a:xfrm>
            <a:off x="457200" y="2368550"/>
            <a:ext cx="8229600" cy="636588"/>
          </a:xfrm>
          <a:prstGeom prst="rect">
            <a:avLst/>
          </a:prstGeom>
        </p:spPr>
        <p:txBody>
          <a:bodyPr>
            <a:normAutofit/>
          </a:bodyPr>
          <a:lstStyle>
            <a:lvl1pPr algn="l">
              <a:defRPr sz="2800" b="1">
                <a:latin typeface="Arial"/>
                <a:cs typeface="Arial"/>
              </a:defRPr>
            </a:lvl1pPr>
          </a:lstStyle>
          <a:p>
            <a:r>
              <a:rPr lang="en-US" smtClean="0"/>
              <a:t>Click to edit Master title style</a:t>
            </a:r>
            <a:endParaRPr lang="en-US" dirty="0"/>
          </a:p>
        </p:txBody>
      </p:sp>
      <p:sp>
        <p:nvSpPr>
          <p:cNvPr id="8" name="Content Placeholder 10"/>
          <p:cNvSpPr>
            <a:spLocks noGrp="1"/>
          </p:cNvSpPr>
          <p:nvPr>
            <p:ph sz="quarter" idx="11"/>
          </p:nvPr>
        </p:nvSpPr>
        <p:spPr>
          <a:xfrm>
            <a:off x="457200" y="3113088"/>
            <a:ext cx="8229600" cy="636587"/>
          </a:xfrm>
          <a:prstGeom prst="rect">
            <a:avLst/>
          </a:prstGeom>
        </p:spPr>
        <p:txBody>
          <a:bodyPr vert="horz"/>
          <a:lstStyle>
            <a:lvl1pPr marL="0" indent="0">
              <a:defRPr sz="2000"/>
            </a:lvl1pPr>
          </a:lstStyle>
          <a:p>
            <a:pPr lvl="0"/>
            <a:r>
              <a:rPr lang="en-US" smtClean="0"/>
              <a:t>Click to edit Master text styles</a:t>
            </a:r>
          </a:p>
        </p:txBody>
      </p:sp>
      <p:sp>
        <p:nvSpPr>
          <p:cNvPr id="11" name="Slide Number Placeholder 5"/>
          <p:cNvSpPr>
            <a:spLocks noGrp="1"/>
          </p:cNvSpPr>
          <p:nvPr>
            <p:ph type="sldNum" sz="quarter" idx="12"/>
          </p:nvPr>
        </p:nvSpPr>
        <p:spPr>
          <a:xfrm>
            <a:off x="6680200" y="6450013"/>
            <a:ext cx="2133600" cy="365125"/>
          </a:xfrm>
          <a:prstGeom prst="rect">
            <a:avLst/>
          </a:prstGeom>
        </p:spPr>
        <p:txBody>
          <a:bodyPr vert="horz" wrap="square" lIns="91440" tIns="45720" rIns="91440" bIns="45720" numCol="1" anchor="t" anchorCtr="0" compatLnSpc="1">
            <a:prstTxWarp prst="textNoShape">
              <a:avLst/>
            </a:prstTxWarp>
            <a:normAutofit/>
          </a:bodyPr>
          <a:lstStyle>
            <a:lvl1pPr algn="r" eaLnBrk="1" hangingPunct="1">
              <a:defRPr sz="1100" smtClean="0"/>
            </a:lvl1pPr>
          </a:lstStyle>
          <a:p>
            <a:pPr>
              <a:defRPr/>
            </a:pPr>
            <a:fld id="{900128EC-2403-4ED6-82A0-0F849510017C}" type="slidenum">
              <a:rPr lang="en-US" altLang="en-US"/>
              <a:pPr>
                <a:defRPr/>
              </a:pPr>
              <a:t>‹#›</a:t>
            </a:fld>
            <a:endParaRPr lang="en-US" altLang="en-US"/>
          </a:p>
        </p:txBody>
      </p:sp>
    </p:spTree>
    <p:extLst>
      <p:ext uri="{BB962C8B-B14F-4D97-AF65-F5344CB8AC3E}">
        <p14:creationId xmlns:p14="http://schemas.microsoft.com/office/powerpoint/2010/main" val="51706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14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DBF20956-A0A3-4F51-B83C-1E87A35400CD}" type="datetimeFigureOut">
              <a:rPr lang="en-US" smtClean="0"/>
              <a:t>7/24/18</a:t>
            </a:fld>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4F547F23-D263-45D4-8E5D-C027D0731F58}" type="slidenum">
              <a:rPr lang="en-US" smtClean="0"/>
              <a:t>‹#›</a:t>
            </a:fld>
            <a:endParaRPr lang="en-US"/>
          </a:p>
        </p:txBody>
      </p:sp>
    </p:spTree>
    <p:extLst>
      <p:ext uri="{BB962C8B-B14F-4D97-AF65-F5344CB8AC3E}">
        <p14:creationId xmlns:p14="http://schemas.microsoft.com/office/powerpoint/2010/main" val="18092024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3.jpeg"/><Relationship Id="rId12" Type="http://schemas.openxmlformats.org/officeDocument/2006/relationships/image" Target="../media/image4.jpeg"/><Relationship Id="rId13"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0"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6178550"/>
            <a:ext cx="9153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914900" y="0"/>
            <a:ext cx="4229100"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8" name="Group 2"/>
          <p:cNvGrpSpPr>
            <a:grpSpLocks/>
          </p:cNvGrpSpPr>
          <p:nvPr userDrawn="1"/>
        </p:nvGrpSpPr>
        <p:grpSpPr bwMode="auto">
          <a:xfrm>
            <a:off x="681038" y="5373688"/>
            <a:ext cx="6819900" cy="642937"/>
            <a:chOff x="270796" y="6172200"/>
            <a:chExt cx="5033838" cy="474663"/>
          </a:xfrm>
        </p:grpSpPr>
        <p:pic>
          <p:nvPicPr>
            <p:cNvPr id="1031" name="Picture 3" descr="UHCMC_CRWUSOM_CLE_rgb.jpg"/>
            <p:cNvPicPr>
              <a:picLocks noChangeAspect="1"/>
            </p:cNvPicPr>
            <p:nvPr/>
          </p:nvPicPr>
          <p:blipFill>
            <a:blip r:embed="rId11">
              <a:extLst>
                <a:ext uri="{28A0092B-C50C-407E-A947-70E740481C1C}">
                  <a14:useLocalDpi xmlns:a14="http://schemas.microsoft.com/office/drawing/2010/main" val="0"/>
                </a:ext>
              </a:extLst>
            </a:blip>
            <a:srcRect l="53159" r="-53159"/>
            <a:stretch>
              <a:fillRect/>
            </a:stretch>
          </p:blipFill>
          <p:spPr bwMode="auto">
            <a:xfrm>
              <a:off x="2385222" y="6172200"/>
              <a:ext cx="2919412"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 descr="UH_HHV_RGB.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70796" y="6172200"/>
              <a:ext cx="1858214" cy="36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userDrawn="1"/>
        </p:nvSpPr>
        <p:spPr>
          <a:xfrm>
            <a:off x="509588" y="5091113"/>
            <a:ext cx="2900362" cy="925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030" name="Picture 8" descr="UH_HHV_CLE_4CP.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84213" y="5340350"/>
            <a:ext cx="25146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Lst>
  <p:timing>
    <p:tnLst>
      <p:par>
        <p:cTn xmlns:p14="http://schemas.microsoft.com/office/powerpoint/2010/main" id="1" dur="indefinite" restart="never" nodeType="tmRoot"/>
      </p:par>
    </p:tnLst>
  </p:timing>
  <p:hf hdr="0" ftr="0" dt="0"/>
  <p:txStyles>
    <p:titleStyle>
      <a:lvl1pPr algn="l" defTabSz="457200" rtl="0" eaLnBrk="0" fontAlgn="base" hangingPunct="0">
        <a:spcBef>
          <a:spcPct val="0"/>
        </a:spcBef>
        <a:spcAft>
          <a:spcPct val="0"/>
        </a:spcAft>
        <a:defRPr sz="2200" b="1" kern="1200">
          <a:solidFill>
            <a:schemeClr val="tx1"/>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sz="2200" b="1">
          <a:solidFill>
            <a:schemeClr val="tx1"/>
          </a:solidFill>
          <a:latin typeface="Arial"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2200" b="1">
          <a:solidFill>
            <a:schemeClr val="tx1"/>
          </a:solidFill>
          <a:latin typeface="Arial"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2200" b="1">
          <a:solidFill>
            <a:schemeClr val="tx1"/>
          </a:solidFill>
          <a:latin typeface="Arial"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2200" b="1">
          <a:solidFill>
            <a:schemeClr val="tx1"/>
          </a:solidFill>
          <a:latin typeface="Arial"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200" b="1">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lnSpc>
          <a:spcPct val="120000"/>
        </a:lnSpc>
        <a:spcBef>
          <a:spcPct val="20000"/>
        </a:spcBef>
        <a:spcAft>
          <a:spcPct val="0"/>
        </a:spcAft>
        <a:buFont typeface="Arial" panose="020B0604020202020204" pitchFamily="34" charset="0"/>
        <a:defRPr sz="14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bwMode="auto">
          <a:xfrm>
            <a:off x="800100" y="555042"/>
            <a:ext cx="7313613" cy="20379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ctr"/>
            <a:r>
              <a:rPr lang="en-US" dirty="0"/>
              <a:t>Low prevalence of calcified coronary plaque among Ugandans with and without HIV infection: comparison with a United States cohort and associations with biomarkers of inflammation</a:t>
            </a:r>
          </a:p>
        </p:txBody>
      </p:sp>
      <p:sp>
        <p:nvSpPr>
          <p:cNvPr id="8195" name="Text Placeholder 5"/>
          <p:cNvSpPr>
            <a:spLocks noGrp="1"/>
          </p:cNvSpPr>
          <p:nvPr>
            <p:ph type="body" sz="quarter" idx="11"/>
          </p:nvPr>
        </p:nvSpPr>
        <p:spPr bwMode="auto">
          <a:xfrm>
            <a:off x="800099" y="2952125"/>
            <a:ext cx="7313613"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ctr"/>
            <a:r>
              <a:rPr lang="en-US" sz="1600" b="1" u="sng" dirty="0"/>
              <a:t>Chris T Longenecker</a:t>
            </a:r>
            <a:r>
              <a:rPr lang="en-US" sz="1600" b="1" u="sng" baseline="30000" dirty="0"/>
              <a:t>1,2</a:t>
            </a:r>
            <a:r>
              <a:rPr lang="en-US" sz="1600" dirty="0"/>
              <a:t>, Ben Alencherry</a:t>
            </a:r>
            <a:r>
              <a:rPr lang="en-US" sz="1600" baseline="30000" dirty="0"/>
              <a:t>2</a:t>
            </a:r>
            <a:r>
              <a:rPr lang="en-US" sz="1600" dirty="0"/>
              <a:t>, Geoffrey Erem</a:t>
            </a:r>
            <a:r>
              <a:rPr lang="en-US" sz="1600" baseline="30000" dirty="0"/>
              <a:t>3,4</a:t>
            </a:r>
            <a:r>
              <a:rPr lang="en-US" sz="1600" dirty="0"/>
              <a:t>, Grace Mirembe</a:t>
            </a:r>
            <a:r>
              <a:rPr lang="en-US" sz="1600" baseline="30000" dirty="0"/>
              <a:t>5</a:t>
            </a:r>
            <a:r>
              <a:rPr lang="en-US" sz="1600" dirty="0"/>
              <a:t>, </a:t>
            </a:r>
            <a:r>
              <a:rPr lang="en-US" sz="1600" dirty="0" err="1"/>
              <a:t>Joselyne</a:t>
            </a:r>
            <a:r>
              <a:rPr lang="en-US" sz="1600" dirty="0"/>
              <a:t> Nansimbe</a:t>
            </a:r>
            <a:r>
              <a:rPr lang="en-US" sz="1600" baseline="30000" dirty="0"/>
              <a:t>5</a:t>
            </a:r>
            <a:r>
              <a:rPr lang="en-US" sz="1600" dirty="0"/>
              <a:t>, Isaac Ssinabulya</a:t>
            </a:r>
            <a:r>
              <a:rPr lang="en-US" sz="1600" baseline="30000" dirty="0"/>
              <a:t>4,6</a:t>
            </a:r>
            <a:r>
              <a:rPr lang="en-US" sz="1600" dirty="0"/>
              <a:t>, Chun-Ho Yun</a:t>
            </a:r>
            <a:r>
              <a:rPr lang="en-US" sz="1600" baseline="30000" dirty="0"/>
              <a:t>7</a:t>
            </a:r>
            <a:r>
              <a:rPr lang="en-US" sz="1600" dirty="0"/>
              <a:t>, Chung-</a:t>
            </a:r>
            <a:r>
              <a:rPr lang="en-US" sz="1600" dirty="0" err="1"/>
              <a:t>Lieh</a:t>
            </a:r>
            <a:r>
              <a:rPr lang="en-US" sz="1600" dirty="0"/>
              <a:t> Hung</a:t>
            </a:r>
            <a:r>
              <a:rPr lang="en-US" sz="1600" baseline="30000" dirty="0"/>
              <a:t>7</a:t>
            </a:r>
            <a:r>
              <a:rPr lang="en-US" sz="1600" dirty="0"/>
              <a:t>, Mark J. Siedner</a:t>
            </a:r>
            <a:r>
              <a:rPr lang="en-US" sz="1600" baseline="30000" dirty="0"/>
              <a:t>8,9</a:t>
            </a:r>
            <a:r>
              <a:rPr lang="en-US" sz="1600" dirty="0"/>
              <a:t>, </a:t>
            </a:r>
            <a:r>
              <a:rPr lang="en-US" sz="1600" dirty="0" smtClean="0"/>
              <a:t>Cissy </a:t>
            </a:r>
            <a:r>
              <a:rPr lang="en-US" sz="1600" dirty="0"/>
              <a:t>Kityo</a:t>
            </a:r>
            <a:r>
              <a:rPr lang="en-US" sz="1600" baseline="30000" dirty="0"/>
              <a:t>5</a:t>
            </a:r>
            <a:r>
              <a:rPr lang="en-US" sz="1600" dirty="0"/>
              <a:t>, </a:t>
            </a:r>
            <a:r>
              <a:rPr lang="en-US" sz="1600" dirty="0" smtClean="0"/>
              <a:t>Grace </a:t>
            </a:r>
            <a:r>
              <a:rPr lang="en-US" sz="1600" dirty="0"/>
              <a:t>A. McComsey</a:t>
            </a:r>
            <a:r>
              <a:rPr lang="en-US" sz="1600" baseline="30000" dirty="0"/>
              <a:t>1,2</a:t>
            </a:r>
            <a:endParaRPr lang="en-US" sz="1600" dirty="0"/>
          </a:p>
        </p:txBody>
      </p:sp>
      <p:sp>
        <p:nvSpPr>
          <p:cNvPr id="2" name="Rectangle 1"/>
          <p:cNvSpPr/>
          <p:nvPr/>
        </p:nvSpPr>
        <p:spPr>
          <a:xfrm>
            <a:off x="800099" y="4170812"/>
            <a:ext cx="7313614" cy="1015663"/>
          </a:xfrm>
          <a:prstGeom prst="rect">
            <a:avLst/>
          </a:prstGeom>
        </p:spPr>
        <p:txBody>
          <a:bodyPr wrap="square">
            <a:spAutoFit/>
          </a:bodyPr>
          <a:lstStyle/>
          <a:p>
            <a:pPr algn="ctr"/>
            <a:r>
              <a:rPr lang="en-US" sz="1200" baseline="30000" dirty="0"/>
              <a:t>1</a:t>
            </a:r>
            <a:r>
              <a:rPr lang="en-US" sz="1200" dirty="0"/>
              <a:t> Case Western Reserve University School of Medicine; Cleveland, OH, </a:t>
            </a:r>
            <a:r>
              <a:rPr lang="en-US" sz="1200" dirty="0" smtClean="0"/>
              <a:t>USA </a:t>
            </a:r>
            <a:r>
              <a:rPr lang="en-US" sz="1200" baseline="30000" dirty="0" smtClean="0"/>
              <a:t>2</a:t>
            </a:r>
            <a:r>
              <a:rPr lang="en-US" sz="1200" dirty="0" smtClean="0"/>
              <a:t> </a:t>
            </a:r>
            <a:r>
              <a:rPr lang="en-US" sz="1200" dirty="0"/>
              <a:t>University Hospitals Cleveland Medical Center; Cleveland, OH, </a:t>
            </a:r>
            <a:r>
              <a:rPr lang="en-US" sz="1200" dirty="0" smtClean="0"/>
              <a:t>USA </a:t>
            </a:r>
            <a:r>
              <a:rPr lang="en-US" sz="1200" baseline="30000" dirty="0" smtClean="0"/>
              <a:t>3</a:t>
            </a:r>
            <a:r>
              <a:rPr lang="en-US" sz="1200" dirty="0" smtClean="0"/>
              <a:t> </a:t>
            </a:r>
            <a:r>
              <a:rPr lang="en-US" sz="1200" dirty="0" err="1"/>
              <a:t>Nsambya</a:t>
            </a:r>
            <a:r>
              <a:rPr lang="en-US" sz="1200" dirty="0"/>
              <a:t> St. Francis Hospital; Kampala, </a:t>
            </a:r>
            <a:r>
              <a:rPr lang="en-US" sz="1200" dirty="0" smtClean="0"/>
              <a:t>Uganda </a:t>
            </a:r>
            <a:r>
              <a:rPr lang="en-US" sz="1200" baseline="30000" dirty="0" smtClean="0"/>
              <a:t>4</a:t>
            </a:r>
            <a:r>
              <a:rPr lang="en-US" sz="1200" dirty="0" smtClean="0"/>
              <a:t> </a:t>
            </a:r>
            <a:r>
              <a:rPr lang="en-US" sz="1200" dirty="0" err="1"/>
              <a:t>Makerere</a:t>
            </a:r>
            <a:r>
              <a:rPr lang="en-US" sz="1200" dirty="0"/>
              <a:t> University School of Medicine; Kampala, </a:t>
            </a:r>
            <a:r>
              <a:rPr lang="en-US" sz="1200" dirty="0" smtClean="0"/>
              <a:t>Uganda </a:t>
            </a:r>
            <a:r>
              <a:rPr lang="en-US" sz="1200" baseline="30000" dirty="0" smtClean="0"/>
              <a:t>5</a:t>
            </a:r>
            <a:r>
              <a:rPr lang="en-US" sz="1200" dirty="0" smtClean="0"/>
              <a:t> </a:t>
            </a:r>
            <a:r>
              <a:rPr lang="en-US" sz="1200" dirty="0"/>
              <a:t>Joint Clinical Research Centre; Kampala, </a:t>
            </a:r>
            <a:r>
              <a:rPr lang="en-US" sz="1200" dirty="0" smtClean="0"/>
              <a:t>Uganda </a:t>
            </a:r>
            <a:r>
              <a:rPr lang="en-US" sz="1200" baseline="30000" dirty="0" smtClean="0"/>
              <a:t>6</a:t>
            </a:r>
            <a:r>
              <a:rPr lang="en-US" sz="1200" dirty="0" smtClean="0"/>
              <a:t> </a:t>
            </a:r>
            <a:r>
              <a:rPr lang="en-US" sz="1200" dirty="0"/>
              <a:t>Uganda Heart Institute; Kampala, </a:t>
            </a:r>
            <a:r>
              <a:rPr lang="en-US" sz="1200" dirty="0" smtClean="0"/>
              <a:t>Uganda </a:t>
            </a:r>
            <a:r>
              <a:rPr lang="en-US" sz="1200" baseline="30000" dirty="0" smtClean="0"/>
              <a:t>7</a:t>
            </a:r>
            <a:r>
              <a:rPr lang="en-US" sz="1200" dirty="0" smtClean="0"/>
              <a:t> </a:t>
            </a:r>
            <a:r>
              <a:rPr lang="en-US" sz="1200" dirty="0"/>
              <a:t>Mackay Memorial Hospital; Taipei, </a:t>
            </a:r>
            <a:r>
              <a:rPr lang="en-US" sz="1200" dirty="0" smtClean="0"/>
              <a:t>Taiwan </a:t>
            </a:r>
            <a:r>
              <a:rPr lang="en-US" sz="1200" baseline="30000" dirty="0" smtClean="0"/>
              <a:t>8</a:t>
            </a:r>
            <a:r>
              <a:rPr lang="en-US" sz="1200" dirty="0" smtClean="0"/>
              <a:t> </a:t>
            </a:r>
            <a:r>
              <a:rPr lang="en-US" sz="1200" dirty="0"/>
              <a:t>Massachusetts General Hospital; Boston, MA, </a:t>
            </a:r>
            <a:r>
              <a:rPr lang="en-US" sz="1200" dirty="0" smtClean="0"/>
              <a:t>USA </a:t>
            </a:r>
            <a:r>
              <a:rPr lang="en-US" sz="1200" baseline="30000" dirty="0" smtClean="0"/>
              <a:t>9</a:t>
            </a:r>
            <a:r>
              <a:rPr lang="en-US" sz="1200" dirty="0" smtClean="0"/>
              <a:t> </a:t>
            </a:r>
            <a:r>
              <a:rPr lang="en-US" sz="1200" dirty="0"/>
              <a:t>Harvard Medical School; Boston, MA, USA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analyses</a:t>
            </a:r>
            <a:endParaRPr lang="en-US" dirty="0"/>
          </a:p>
        </p:txBody>
      </p:sp>
      <p:sp>
        <p:nvSpPr>
          <p:cNvPr id="3" name="Content Placeholder 2"/>
          <p:cNvSpPr>
            <a:spLocks noGrp="1"/>
          </p:cNvSpPr>
          <p:nvPr>
            <p:ph idx="1"/>
          </p:nvPr>
        </p:nvSpPr>
        <p:spPr/>
        <p:txBody>
          <a:bodyPr>
            <a:normAutofit lnSpcReduction="10000"/>
          </a:bodyPr>
          <a:lstStyle/>
          <a:p>
            <a:r>
              <a:rPr lang="en-US" b="1" dirty="0" smtClean="0"/>
              <a:t>Independent variables</a:t>
            </a:r>
          </a:p>
          <a:p>
            <a:pPr lvl="1"/>
            <a:r>
              <a:rPr lang="en-US" dirty="0" smtClean="0"/>
              <a:t>Country</a:t>
            </a:r>
          </a:p>
          <a:p>
            <a:pPr lvl="1"/>
            <a:r>
              <a:rPr lang="en-US" dirty="0" smtClean="0"/>
              <a:t>HIV status</a:t>
            </a:r>
          </a:p>
          <a:p>
            <a:pPr lvl="1"/>
            <a:r>
              <a:rPr lang="en-US" dirty="0" smtClean="0"/>
              <a:t>HIV-related </a:t>
            </a:r>
            <a:r>
              <a:rPr lang="en-US" dirty="0" smtClean="0"/>
              <a:t>variables (HIV only)</a:t>
            </a:r>
            <a:endParaRPr lang="en-US" dirty="0" smtClean="0"/>
          </a:p>
          <a:p>
            <a:pPr lvl="1"/>
            <a:r>
              <a:rPr lang="en-US" dirty="0" smtClean="0"/>
              <a:t>Biomarkers of </a:t>
            </a:r>
            <a:r>
              <a:rPr lang="en-US" dirty="0" smtClean="0"/>
              <a:t>inflammation (Uganda only)</a:t>
            </a:r>
            <a:endParaRPr lang="en-US" dirty="0" smtClean="0"/>
          </a:p>
          <a:p>
            <a:r>
              <a:rPr lang="en-US" b="1" dirty="0" smtClean="0"/>
              <a:t>Outcome variable</a:t>
            </a:r>
          </a:p>
          <a:p>
            <a:pPr lvl="1"/>
            <a:r>
              <a:rPr lang="en-US" dirty="0" smtClean="0"/>
              <a:t>CAC &gt; 0 </a:t>
            </a:r>
          </a:p>
          <a:p>
            <a:r>
              <a:rPr lang="en-US" b="1" dirty="0" err="1" smtClean="0"/>
              <a:t>Univariable</a:t>
            </a:r>
            <a:r>
              <a:rPr lang="en-US" b="1" dirty="0" smtClean="0"/>
              <a:t> and multivariable-adjusted logistic regression</a:t>
            </a:r>
          </a:p>
          <a:p>
            <a:pPr lvl="1"/>
            <a:r>
              <a:rPr lang="en-US" u="sng" dirty="0" smtClean="0"/>
              <a:t>Unadjusted</a:t>
            </a:r>
          </a:p>
          <a:p>
            <a:pPr lvl="1"/>
            <a:r>
              <a:rPr lang="en-US" u="sng" dirty="0" smtClean="0"/>
              <a:t>Minimally adjusted</a:t>
            </a:r>
            <a:r>
              <a:rPr lang="en-US" dirty="0" smtClean="0"/>
              <a:t>: age, sex</a:t>
            </a:r>
          </a:p>
          <a:p>
            <a:pPr lvl="1"/>
            <a:r>
              <a:rPr lang="en-US" u="sng" dirty="0" smtClean="0"/>
              <a:t>Fully adjusted</a:t>
            </a:r>
            <a:r>
              <a:rPr lang="en-US" dirty="0" smtClean="0"/>
              <a:t>: </a:t>
            </a:r>
            <a:r>
              <a:rPr lang="en-US" dirty="0">
                <a:ea typeface="Calibri" panose="020F0502020204030204" pitchFamily="34" charset="0"/>
                <a:cs typeface="Times New Roman" panose="02020603050405020304" pitchFamily="18" charset="0"/>
              </a:rPr>
              <a:t>age, sex, DM, HTN, current smoking, total </a:t>
            </a:r>
            <a:r>
              <a:rPr lang="en-US" dirty="0" smtClean="0">
                <a:ea typeface="Calibri" panose="020F0502020204030204" pitchFamily="34" charset="0"/>
                <a:cs typeface="Times New Roman" panose="02020603050405020304" pitchFamily="18" charset="0"/>
              </a:rPr>
              <a:t>cholesterol</a:t>
            </a:r>
            <a:endParaRPr lang="en-US"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F3D5D8C-98A5-45AC-A80C-F8229650E851}" type="slidenum">
              <a:rPr lang="en-US" altLang="en-US" smtClean="0"/>
              <a:pPr>
                <a:defRPr/>
              </a:pPr>
              <a:t>10</a:t>
            </a:fld>
            <a:endParaRPr lang="en-US" altLang="en-US"/>
          </a:p>
        </p:txBody>
      </p:sp>
    </p:spTree>
    <p:extLst>
      <p:ext uri="{BB962C8B-B14F-4D97-AF65-F5344CB8AC3E}">
        <p14:creationId xmlns:p14="http://schemas.microsoft.com/office/powerpoint/2010/main" val="2274292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Study </a:t>
            </a:r>
            <a:r>
              <a:rPr lang="en-US" dirty="0"/>
              <a:t>P</a:t>
            </a:r>
            <a:r>
              <a:rPr lang="en-US" dirty="0" smtClean="0"/>
              <a:t>articipants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36300649"/>
              </p:ext>
            </p:extLst>
          </p:nvPr>
        </p:nvGraphicFramePr>
        <p:xfrm>
          <a:off x="268942" y="1417638"/>
          <a:ext cx="8417857" cy="4570788"/>
        </p:xfrm>
        <a:graphic>
          <a:graphicData uri="http://schemas.openxmlformats.org/drawingml/2006/table">
            <a:tbl>
              <a:tblPr firstRow="1" firstCol="1" bandRow="1">
                <a:tableStyleId>{793D81CF-94F2-401A-BA57-92F5A7B2D0C5}</a:tableStyleId>
              </a:tblPr>
              <a:tblGrid>
                <a:gridCol w="1740813">
                  <a:extLst>
                    <a:ext uri="{9D8B030D-6E8A-4147-A177-3AD203B41FA5}">
                      <a16:colId xmlns:a16="http://schemas.microsoft.com/office/drawing/2014/main" xmlns="" val="3417285886"/>
                    </a:ext>
                  </a:extLst>
                </a:gridCol>
                <a:gridCol w="1166715">
                  <a:extLst>
                    <a:ext uri="{9D8B030D-6E8A-4147-A177-3AD203B41FA5}">
                      <a16:colId xmlns:a16="http://schemas.microsoft.com/office/drawing/2014/main" xmlns="" val="3632872170"/>
                    </a:ext>
                  </a:extLst>
                </a:gridCol>
                <a:gridCol w="1166715">
                  <a:extLst>
                    <a:ext uri="{9D8B030D-6E8A-4147-A177-3AD203B41FA5}">
                      <a16:colId xmlns:a16="http://schemas.microsoft.com/office/drawing/2014/main" xmlns="" val="3118733232"/>
                    </a:ext>
                  </a:extLst>
                </a:gridCol>
                <a:gridCol w="597668">
                  <a:extLst>
                    <a:ext uri="{9D8B030D-6E8A-4147-A177-3AD203B41FA5}">
                      <a16:colId xmlns:a16="http://schemas.microsoft.com/office/drawing/2014/main" xmlns="" val="559354047"/>
                    </a:ext>
                  </a:extLst>
                </a:gridCol>
                <a:gridCol w="1166715">
                  <a:extLst>
                    <a:ext uri="{9D8B030D-6E8A-4147-A177-3AD203B41FA5}">
                      <a16:colId xmlns:a16="http://schemas.microsoft.com/office/drawing/2014/main" xmlns="" val="3781587664"/>
                    </a:ext>
                  </a:extLst>
                </a:gridCol>
                <a:gridCol w="1166715">
                  <a:extLst>
                    <a:ext uri="{9D8B030D-6E8A-4147-A177-3AD203B41FA5}">
                      <a16:colId xmlns:a16="http://schemas.microsoft.com/office/drawing/2014/main" xmlns="" val="2254920488"/>
                    </a:ext>
                  </a:extLst>
                </a:gridCol>
                <a:gridCol w="585883">
                  <a:extLst>
                    <a:ext uri="{9D8B030D-6E8A-4147-A177-3AD203B41FA5}">
                      <a16:colId xmlns:a16="http://schemas.microsoft.com/office/drawing/2014/main" xmlns="" val="2124638475"/>
                    </a:ext>
                  </a:extLst>
                </a:gridCol>
                <a:gridCol w="826633">
                  <a:extLst>
                    <a:ext uri="{9D8B030D-6E8A-4147-A177-3AD203B41FA5}">
                      <a16:colId xmlns:a16="http://schemas.microsoft.com/office/drawing/2014/main" xmlns="" val="3489720268"/>
                    </a:ext>
                  </a:extLst>
                </a:gridCol>
              </a:tblGrid>
              <a:tr h="516505">
                <a:tc>
                  <a:txBody>
                    <a:bodyPr/>
                    <a:lstStyle/>
                    <a:p>
                      <a:pPr marL="0" marR="0">
                        <a:lnSpc>
                          <a:spcPct val="107000"/>
                        </a:lnSpc>
                        <a:spcBef>
                          <a:spcPts val="0"/>
                        </a:spcBef>
                        <a:spcAft>
                          <a:spcPts val="0"/>
                        </a:spcAft>
                      </a:pPr>
                      <a:r>
                        <a:rPr lang="en-US" sz="1400" dirty="0">
                          <a:effectLst/>
                          <a:latin typeface="+mn-lt"/>
                        </a:rPr>
                        <a:t> </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lnSpc>
                          <a:spcPct val="107000"/>
                        </a:lnSpc>
                        <a:spcBef>
                          <a:spcPts val="0"/>
                        </a:spcBef>
                        <a:spcAft>
                          <a:spcPts val="0"/>
                        </a:spcAft>
                      </a:pPr>
                      <a:r>
                        <a:rPr lang="en-US" sz="1400" dirty="0">
                          <a:effectLst/>
                          <a:latin typeface="+mn-lt"/>
                        </a:rPr>
                        <a:t>Uganda</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dirty="0">
                          <a:effectLst/>
                          <a:latin typeface="+mn-lt"/>
                        </a:rPr>
                        <a:t>Cleveland</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400" dirty="0">
                          <a:effectLst/>
                          <a:latin typeface="+mn-lt"/>
                        </a:rPr>
                        <a:t>UG vs. CLE</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80831806"/>
                  </a:ext>
                </a:extLst>
              </a:tr>
              <a:tr h="516505">
                <a:tc>
                  <a:txBody>
                    <a:bodyPr/>
                    <a:lstStyle/>
                    <a:p>
                      <a:pPr marL="0" marR="0">
                        <a:lnSpc>
                          <a:spcPct val="107000"/>
                        </a:lnSpc>
                        <a:spcBef>
                          <a:spcPts val="0"/>
                        </a:spcBef>
                        <a:spcAft>
                          <a:spcPts val="0"/>
                        </a:spcAft>
                      </a:pPr>
                      <a:r>
                        <a:rPr lang="en-US" sz="1400" dirty="0">
                          <a:effectLst/>
                          <a:latin typeface="+mn-lt"/>
                        </a:rPr>
                        <a:t> </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mn-lt"/>
                        </a:rPr>
                        <a:t>HIV-</a:t>
                      </a:r>
                      <a:r>
                        <a:rPr lang="en-US" sz="1400" dirty="0" err="1">
                          <a:effectLst/>
                          <a:latin typeface="+mn-lt"/>
                        </a:rPr>
                        <a:t>neg</a:t>
                      </a:r>
                      <a:endParaRPr lang="en-US" sz="1400" dirty="0">
                        <a:effectLst/>
                        <a:latin typeface="+mn-lt"/>
                      </a:endParaRPr>
                    </a:p>
                    <a:p>
                      <a:pPr marL="0" marR="0" algn="ctr">
                        <a:lnSpc>
                          <a:spcPct val="107000"/>
                        </a:lnSpc>
                        <a:spcBef>
                          <a:spcPts val="0"/>
                        </a:spcBef>
                        <a:spcAft>
                          <a:spcPts val="0"/>
                        </a:spcAft>
                      </a:pPr>
                      <a:r>
                        <a:rPr lang="en-US" sz="1400" dirty="0">
                          <a:effectLst/>
                          <a:latin typeface="+mn-lt"/>
                        </a:rPr>
                        <a:t>N=100</a:t>
                      </a:r>
                      <a:endParaRPr lang="en-US" sz="14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HIV+</a:t>
                      </a:r>
                    </a:p>
                    <a:p>
                      <a:pPr marL="0" marR="0" algn="ctr">
                        <a:lnSpc>
                          <a:spcPct val="107000"/>
                        </a:lnSpc>
                        <a:spcBef>
                          <a:spcPts val="0"/>
                        </a:spcBef>
                        <a:spcAft>
                          <a:spcPts val="0"/>
                        </a:spcAft>
                      </a:pPr>
                      <a:r>
                        <a:rPr lang="en-US" sz="1400" dirty="0">
                          <a:effectLst/>
                          <a:latin typeface="+mn-lt"/>
                        </a:rPr>
                        <a:t>N=100</a:t>
                      </a:r>
                      <a:endParaRPr lang="en-US" sz="14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p-value</a:t>
                      </a:r>
                      <a:endParaRPr lang="en-US" sz="14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HIV-</a:t>
                      </a:r>
                      <a:r>
                        <a:rPr lang="en-US" sz="1400" dirty="0" err="1">
                          <a:effectLst/>
                          <a:latin typeface="+mn-lt"/>
                        </a:rPr>
                        <a:t>neg</a:t>
                      </a:r>
                      <a:endParaRPr lang="en-US" sz="1400" dirty="0">
                        <a:effectLst/>
                        <a:latin typeface="+mn-lt"/>
                      </a:endParaRPr>
                    </a:p>
                    <a:p>
                      <a:pPr marL="0" marR="0" algn="ctr">
                        <a:lnSpc>
                          <a:spcPct val="107000"/>
                        </a:lnSpc>
                        <a:spcBef>
                          <a:spcPts val="0"/>
                        </a:spcBef>
                        <a:spcAft>
                          <a:spcPts val="0"/>
                        </a:spcAft>
                      </a:pPr>
                      <a:r>
                        <a:rPr lang="en-US" sz="1400" dirty="0">
                          <a:effectLst/>
                          <a:latin typeface="+mn-lt"/>
                        </a:rPr>
                        <a:t>N=63</a:t>
                      </a:r>
                      <a:endParaRPr lang="en-US" sz="14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HIV+</a:t>
                      </a:r>
                    </a:p>
                    <a:p>
                      <a:pPr marL="0" marR="0" algn="ctr">
                        <a:lnSpc>
                          <a:spcPct val="107000"/>
                        </a:lnSpc>
                        <a:spcBef>
                          <a:spcPts val="0"/>
                        </a:spcBef>
                        <a:spcAft>
                          <a:spcPts val="0"/>
                        </a:spcAft>
                      </a:pPr>
                      <a:r>
                        <a:rPr lang="en-US" sz="1400" dirty="0">
                          <a:effectLst/>
                          <a:latin typeface="+mn-lt"/>
                        </a:rPr>
                        <a:t>N=167</a:t>
                      </a:r>
                      <a:endParaRPr lang="en-US" sz="14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p-value</a:t>
                      </a:r>
                      <a:endParaRPr lang="en-US" sz="14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p-value</a:t>
                      </a:r>
                      <a:endParaRPr lang="en-US" sz="14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18348630"/>
                  </a:ext>
                </a:extLst>
              </a:tr>
              <a:tr h="497065">
                <a:tc>
                  <a:txBody>
                    <a:bodyPr/>
                    <a:lstStyle/>
                    <a:p>
                      <a:pPr marL="0" marR="0" algn="r">
                        <a:lnSpc>
                          <a:spcPct val="107000"/>
                        </a:lnSpc>
                        <a:spcBef>
                          <a:spcPts val="0"/>
                        </a:spcBef>
                        <a:spcAft>
                          <a:spcPts val="0"/>
                        </a:spcAft>
                      </a:pPr>
                      <a:r>
                        <a:rPr lang="en-US" sz="1400" dirty="0">
                          <a:effectLst/>
                          <a:latin typeface="+mn-lt"/>
                        </a:rPr>
                        <a:t>Age</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mn-lt"/>
                        </a:rPr>
                        <a:t>55 </a:t>
                      </a:r>
                      <a:endParaRPr lang="en-US" sz="1400" b="1" dirty="0" smtClean="0">
                        <a:solidFill>
                          <a:srgbClr val="FF0000"/>
                        </a:solidFill>
                        <a:effectLst/>
                        <a:latin typeface="+mn-lt"/>
                      </a:endParaRPr>
                    </a:p>
                    <a:p>
                      <a:pPr marL="0" marR="0" algn="ctr">
                        <a:lnSpc>
                          <a:spcPct val="107000"/>
                        </a:lnSpc>
                        <a:spcBef>
                          <a:spcPts val="0"/>
                        </a:spcBef>
                        <a:spcAft>
                          <a:spcPts val="0"/>
                        </a:spcAft>
                      </a:pPr>
                      <a:r>
                        <a:rPr lang="en-US" sz="1400" dirty="0" smtClean="0">
                          <a:effectLst/>
                          <a:latin typeface="+mn-lt"/>
                        </a:rPr>
                        <a:t>(</a:t>
                      </a:r>
                      <a:r>
                        <a:rPr lang="en-US" sz="1400" dirty="0">
                          <a:effectLst/>
                          <a:latin typeface="+mn-lt"/>
                        </a:rPr>
                        <a:t>51-60)</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mn-lt"/>
                        </a:rPr>
                        <a:t>55</a:t>
                      </a:r>
                      <a:r>
                        <a:rPr lang="en-US" sz="1400" dirty="0">
                          <a:effectLst/>
                          <a:latin typeface="+mn-lt"/>
                        </a:rPr>
                        <a:t> </a:t>
                      </a:r>
                      <a:endParaRPr lang="en-US" sz="1400" dirty="0" smtClean="0">
                        <a:effectLst/>
                        <a:latin typeface="+mn-lt"/>
                      </a:endParaRPr>
                    </a:p>
                    <a:p>
                      <a:pPr marL="0" marR="0" algn="ctr">
                        <a:lnSpc>
                          <a:spcPct val="107000"/>
                        </a:lnSpc>
                        <a:spcBef>
                          <a:spcPts val="0"/>
                        </a:spcBef>
                        <a:spcAft>
                          <a:spcPts val="0"/>
                        </a:spcAft>
                      </a:pPr>
                      <a:r>
                        <a:rPr lang="en-US" sz="1400" dirty="0" smtClean="0">
                          <a:effectLst/>
                          <a:latin typeface="+mn-lt"/>
                        </a:rPr>
                        <a:t>(</a:t>
                      </a:r>
                      <a:r>
                        <a:rPr lang="en-US" sz="1400" dirty="0">
                          <a:effectLst/>
                          <a:latin typeface="+mn-lt"/>
                        </a:rPr>
                        <a:t>51-60)</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0.474</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53 </a:t>
                      </a:r>
                      <a:endParaRPr lang="en-US" sz="1400" dirty="0" smtClean="0">
                        <a:effectLst/>
                        <a:latin typeface="+mn-lt"/>
                      </a:endParaRPr>
                    </a:p>
                    <a:p>
                      <a:pPr marL="0" marR="0" algn="ctr">
                        <a:lnSpc>
                          <a:spcPct val="107000"/>
                        </a:lnSpc>
                        <a:spcBef>
                          <a:spcPts val="0"/>
                        </a:spcBef>
                        <a:spcAft>
                          <a:spcPts val="0"/>
                        </a:spcAft>
                      </a:pPr>
                      <a:r>
                        <a:rPr lang="en-US" sz="1400" dirty="0" smtClean="0">
                          <a:effectLst/>
                          <a:latin typeface="+mn-lt"/>
                        </a:rPr>
                        <a:t>(</a:t>
                      </a:r>
                      <a:r>
                        <a:rPr lang="en-US" sz="1400" dirty="0">
                          <a:effectLst/>
                          <a:latin typeface="+mn-lt"/>
                        </a:rPr>
                        <a:t>49-57)</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50 </a:t>
                      </a:r>
                      <a:endParaRPr lang="en-US" sz="1400" dirty="0" smtClean="0">
                        <a:effectLst/>
                        <a:latin typeface="+mn-lt"/>
                      </a:endParaRPr>
                    </a:p>
                    <a:p>
                      <a:pPr marL="0" marR="0" algn="ctr">
                        <a:lnSpc>
                          <a:spcPct val="107000"/>
                        </a:lnSpc>
                        <a:spcBef>
                          <a:spcPts val="0"/>
                        </a:spcBef>
                        <a:spcAft>
                          <a:spcPts val="0"/>
                        </a:spcAft>
                      </a:pPr>
                      <a:r>
                        <a:rPr lang="en-US" sz="1400" dirty="0" smtClean="0">
                          <a:effectLst/>
                          <a:latin typeface="+mn-lt"/>
                        </a:rPr>
                        <a:t>(</a:t>
                      </a:r>
                      <a:r>
                        <a:rPr lang="en-US" sz="1400" dirty="0">
                          <a:effectLst/>
                          <a:latin typeface="+mn-lt"/>
                        </a:rPr>
                        <a:t>46-55)</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0.003</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&lt;0.001</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10237954"/>
                  </a:ext>
                </a:extLst>
              </a:tr>
              <a:tr h="258253">
                <a:tc>
                  <a:txBody>
                    <a:bodyPr/>
                    <a:lstStyle/>
                    <a:p>
                      <a:pPr marL="0" marR="0" algn="r">
                        <a:lnSpc>
                          <a:spcPct val="107000"/>
                        </a:lnSpc>
                        <a:spcBef>
                          <a:spcPts val="0"/>
                        </a:spcBef>
                        <a:spcAft>
                          <a:spcPts val="0"/>
                        </a:spcAft>
                      </a:pPr>
                      <a:r>
                        <a:rPr lang="en-US" sz="1400">
                          <a:effectLst/>
                          <a:latin typeface="+mn-lt"/>
                        </a:rPr>
                        <a:t>Male</a:t>
                      </a:r>
                      <a:endParaRPr lang="en-US"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38%</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38%</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0.999</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mn-lt"/>
                        </a:rPr>
                        <a:t>62%</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mn-lt"/>
                        </a:rPr>
                        <a:t>78%</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0.011</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&lt;0.001</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19261169"/>
                  </a:ext>
                </a:extLst>
              </a:tr>
              <a:tr h="258253">
                <a:tc>
                  <a:txBody>
                    <a:bodyPr/>
                    <a:lstStyle/>
                    <a:p>
                      <a:pPr marL="0" marR="0" algn="r">
                        <a:lnSpc>
                          <a:spcPct val="107000"/>
                        </a:lnSpc>
                        <a:spcBef>
                          <a:spcPts val="0"/>
                        </a:spcBef>
                        <a:spcAft>
                          <a:spcPts val="0"/>
                        </a:spcAft>
                      </a:pPr>
                      <a:r>
                        <a:rPr lang="en-US" sz="1400" dirty="0" smtClean="0">
                          <a:latin typeface="+mn-lt"/>
                        </a:rPr>
                        <a:t>Diabetes</a:t>
                      </a:r>
                      <a:endParaRPr lang="en-US" sz="1400" b="0" dirty="0">
                        <a:latin typeface="+mn-lt"/>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mn-lt"/>
                        </a:rPr>
                        <a:t>45%</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mn-lt"/>
                        </a:rPr>
                        <a:t>26%</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0.005</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7.9%</a:t>
                      </a:r>
                      <a:endParaRPr lang="en-US" sz="1400" b="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1.2%</a:t>
                      </a:r>
                      <a:endParaRPr lang="en-US" sz="1400" b="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0.018</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&lt;0.001</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0600099"/>
                  </a:ext>
                </a:extLst>
              </a:tr>
              <a:tr h="258253">
                <a:tc>
                  <a:txBody>
                    <a:bodyPr/>
                    <a:lstStyle/>
                    <a:p>
                      <a:pPr marL="0" marR="0" algn="r">
                        <a:lnSpc>
                          <a:spcPct val="107000"/>
                        </a:lnSpc>
                        <a:spcBef>
                          <a:spcPts val="0"/>
                        </a:spcBef>
                        <a:spcAft>
                          <a:spcPts val="0"/>
                        </a:spcAft>
                      </a:pPr>
                      <a:r>
                        <a:rPr lang="en-US" sz="1400" dirty="0" smtClean="0">
                          <a:latin typeface="+mn-lt"/>
                        </a:rPr>
                        <a:t>Hypertension</a:t>
                      </a:r>
                      <a:endParaRPr lang="en-US" sz="1400" b="0" dirty="0">
                        <a:latin typeface="+mn-lt"/>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mn-lt"/>
                        </a:rPr>
                        <a:t>80%</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mn-lt"/>
                        </a:rPr>
                        <a:t>89%</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0.079</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25%</a:t>
                      </a:r>
                      <a:endParaRPr lang="en-US" sz="1400" b="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40%</a:t>
                      </a:r>
                      <a:endParaRPr lang="en-US" sz="1400" b="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0.038</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mn-lt"/>
                        </a:rPr>
                        <a:t>&lt;0.001</a:t>
                      </a:r>
                      <a:endParaRPr lang="en-US" sz="1400" b="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01202842"/>
                  </a:ext>
                </a:extLst>
              </a:tr>
              <a:tr h="258253">
                <a:tc>
                  <a:txBody>
                    <a:bodyPr/>
                    <a:lstStyle/>
                    <a:p>
                      <a:pPr marL="0" marR="0" algn="r">
                        <a:lnSpc>
                          <a:spcPct val="107000"/>
                        </a:lnSpc>
                        <a:spcBef>
                          <a:spcPts val="0"/>
                        </a:spcBef>
                        <a:spcAft>
                          <a:spcPts val="0"/>
                        </a:spcAft>
                      </a:pPr>
                      <a:r>
                        <a:rPr lang="en-US" sz="1400" dirty="0">
                          <a:latin typeface="+mn-lt"/>
                        </a:rPr>
                        <a:t>Current Smoker</a:t>
                      </a:r>
                      <a:endParaRPr lang="en-US" sz="1400" b="0" dirty="0">
                        <a:latin typeface="+mn-lt"/>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4%</a:t>
                      </a:r>
                      <a:endParaRPr lang="en-US" sz="1400" b="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4%</a:t>
                      </a:r>
                      <a:endParaRPr lang="en-US" sz="1400" b="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0.999</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mn-lt"/>
                        </a:rPr>
                        <a:t>47%</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mn-lt"/>
                        </a:rPr>
                        <a:t>60%</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0.082</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mn-lt"/>
                        </a:rPr>
                        <a:t>&lt;0.001</a:t>
                      </a:r>
                      <a:endParaRPr lang="en-US" sz="1400" b="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17975827"/>
                  </a:ext>
                </a:extLst>
              </a:tr>
              <a:tr h="497065">
                <a:tc>
                  <a:txBody>
                    <a:bodyPr/>
                    <a:lstStyle/>
                    <a:p>
                      <a:pPr marL="0" marR="0" algn="r">
                        <a:lnSpc>
                          <a:spcPct val="107000"/>
                        </a:lnSpc>
                        <a:spcBef>
                          <a:spcPts val="0"/>
                        </a:spcBef>
                        <a:spcAft>
                          <a:spcPts val="0"/>
                        </a:spcAft>
                      </a:pPr>
                      <a:r>
                        <a:rPr lang="en-US" sz="1400" dirty="0">
                          <a:latin typeface="+mn-lt"/>
                        </a:rPr>
                        <a:t>BMI</a:t>
                      </a:r>
                      <a:endParaRPr lang="en-US" sz="1400" b="0" dirty="0">
                        <a:latin typeface="+mn-lt"/>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mn-lt"/>
                        </a:rPr>
                        <a:t>30 </a:t>
                      </a:r>
                      <a:endParaRPr lang="en-US" sz="1400" b="1" dirty="0" smtClean="0">
                        <a:solidFill>
                          <a:srgbClr val="FF0000"/>
                        </a:solidFill>
                        <a:effectLst/>
                        <a:latin typeface="+mn-lt"/>
                      </a:endParaRPr>
                    </a:p>
                    <a:p>
                      <a:pPr marL="0" marR="0" algn="ctr">
                        <a:lnSpc>
                          <a:spcPct val="107000"/>
                        </a:lnSpc>
                        <a:spcBef>
                          <a:spcPts val="0"/>
                        </a:spcBef>
                        <a:spcAft>
                          <a:spcPts val="0"/>
                        </a:spcAft>
                      </a:pPr>
                      <a:r>
                        <a:rPr lang="en-US" sz="1400" dirty="0" smtClean="0">
                          <a:effectLst/>
                          <a:latin typeface="+mn-lt"/>
                        </a:rPr>
                        <a:t>(</a:t>
                      </a:r>
                      <a:r>
                        <a:rPr lang="en-US" sz="1400" dirty="0">
                          <a:effectLst/>
                          <a:latin typeface="+mn-lt"/>
                        </a:rPr>
                        <a:t>26-34)</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mn-lt"/>
                        </a:rPr>
                        <a:t>27 </a:t>
                      </a:r>
                      <a:endParaRPr lang="en-US" sz="1400" b="1" dirty="0" smtClean="0">
                        <a:solidFill>
                          <a:srgbClr val="FF0000"/>
                        </a:solidFill>
                        <a:effectLst/>
                        <a:latin typeface="+mn-lt"/>
                      </a:endParaRPr>
                    </a:p>
                    <a:p>
                      <a:pPr marL="0" marR="0" algn="ctr">
                        <a:lnSpc>
                          <a:spcPct val="107000"/>
                        </a:lnSpc>
                        <a:spcBef>
                          <a:spcPts val="0"/>
                        </a:spcBef>
                        <a:spcAft>
                          <a:spcPts val="0"/>
                        </a:spcAft>
                      </a:pPr>
                      <a:r>
                        <a:rPr lang="en-US" sz="1400" dirty="0" smtClean="0">
                          <a:effectLst/>
                          <a:latin typeface="+mn-lt"/>
                        </a:rPr>
                        <a:t>(</a:t>
                      </a:r>
                      <a:r>
                        <a:rPr lang="en-US" sz="1400" dirty="0">
                          <a:effectLst/>
                          <a:latin typeface="+mn-lt"/>
                        </a:rPr>
                        <a:t>23-32)</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0.014</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28 </a:t>
                      </a:r>
                      <a:endParaRPr lang="en-US" sz="1400" dirty="0" smtClean="0">
                        <a:effectLst/>
                        <a:latin typeface="+mn-lt"/>
                      </a:endParaRPr>
                    </a:p>
                    <a:p>
                      <a:pPr marL="0" marR="0" algn="ctr">
                        <a:lnSpc>
                          <a:spcPct val="107000"/>
                        </a:lnSpc>
                        <a:spcBef>
                          <a:spcPts val="0"/>
                        </a:spcBef>
                        <a:spcAft>
                          <a:spcPts val="0"/>
                        </a:spcAft>
                      </a:pPr>
                      <a:r>
                        <a:rPr lang="en-US" sz="1400" dirty="0" smtClean="0">
                          <a:effectLst/>
                          <a:latin typeface="+mn-lt"/>
                        </a:rPr>
                        <a:t>(</a:t>
                      </a:r>
                      <a:r>
                        <a:rPr lang="en-US" sz="1400" dirty="0">
                          <a:effectLst/>
                          <a:latin typeface="+mn-lt"/>
                        </a:rPr>
                        <a:t>25-31)</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26 </a:t>
                      </a:r>
                      <a:endParaRPr lang="en-US" sz="1400" dirty="0" smtClean="0">
                        <a:effectLst/>
                        <a:latin typeface="+mn-lt"/>
                      </a:endParaRPr>
                    </a:p>
                    <a:p>
                      <a:pPr marL="0" marR="0" algn="ctr">
                        <a:lnSpc>
                          <a:spcPct val="107000"/>
                        </a:lnSpc>
                        <a:spcBef>
                          <a:spcPts val="0"/>
                        </a:spcBef>
                        <a:spcAft>
                          <a:spcPts val="0"/>
                        </a:spcAft>
                      </a:pPr>
                      <a:r>
                        <a:rPr lang="en-US" sz="1400" dirty="0" smtClean="0">
                          <a:effectLst/>
                          <a:latin typeface="+mn-lt"/>
                        </a:rPr>
                        <a:t>(</a:t>
                      </a:r>
                      <a:r>
                        <a:rPr lang="en-US" sz="1400" dirty="0">
                          <a:effectLst/>
                          <a:latin typeface="+mn-lt"/>
                        </a:rPr>
                        <a:t>23-29)</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0.191</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mn-lt"/>
                        </a:rPr>
                        <a:t>0.009</a:t>
                      </a:r>
                      <a:endParaRPr lang="en-US" sz="1400" b="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742382951"/>
                  </a:ext>
                </a:extLst>
              </a:tr>
              <a:tr h="497065">
                <a:tc>
                  <a:txBody>
                    <a:bodyPr/>
                    <a:lstStyle/>
                    <a:p>
                      <a:pPr marL="0" marR="0" algn="r">
                        <a:lnSpc>
                          <a:spcPct val="107000"/>
                        </a:lnSpc>
                        <a:spcBef>
                          <a:spcPts val="0"/>
                        </a:spcBef>
                        <a:spcAft>
                          <a:spcPts val="0"/>
                        </a:spcAft>
                      </a:pPr>
                      <a:r>
                        <a:rPr lang="en-US" sz="1400" dirty="0" smtClean="0">
                          <a:latin typeface="+mn-lt"/>
                        </a:rPr>
                        <a:t>Systolic </a:t>
                      </a:r>
                      <a:r>
                        <a:rPr lang="en-US" sz="1400" dirty="0">
                          <a:latin typeface="+mn-lt"/>
                        </a:rPr>
                        <a:t>BP</a:t>
                      </a:r>
                      <a:endParaRPr lang="en-US" sz="1400" b="0" dirty="0">
                        <a:latin typeface="+mn-lt"/>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mn-lt"/>
                        </a:rPr>
                        <a:t>152 </a:t>
                      </a:r>
                      <a:endParaRPr lang="en-US" sz="1400" b="1" dirty="0" smtClean="0">
                        <a:solidFill>
                          <a:srgbClr val="FF0000"/>
                        </a:solidFill>
                        <a:effectLst/>
                        <a:latin typeface="+mn-lt"/>
                      </a:endParaRPr>
                    </a:p>
                    <a:p>
                      <a:pPr marL="0" marR="0" algn="ctr">
                        <a:lnSpc>
                          <a:spcPct val="107000"/>
                        </a:lnSpc>
                        <a:spcBef>
                          <a:spcPts val="0"/>
                        </a:spcBef>
                        <a:spcAft>
                          <a:spcPts val="0"/>
                        </a:spcAft>
                      </a:pPr>
                      <a:r>
                        <a:rPr lang="en-US" sz="1400" dirty="0" smtClean="0">
                          <a:effectLst/>
                          <a:latin typeface="+mn-lt"/>
                        </a:rPr>
                        <a:t>(</a:t>
                      </a:r>
                      <a:r>
                        <a:rPr lang="en-US" sz="1400" dirty="0">
                          <a:effectLst/>
                          <a:latin typeface="+mn-lt"/>
                        </a:rPr>
                        <a:t>135-175)</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mn-lt"/>
                        </a:rPr>
                        <a:t>152</a:t>
                      </a:r>
                      <a:r>
                        <a:rPr lang="en-US" sz="1400" dirty="0">
                          <a:effectLst/>
                          <a:latin typeface="+mn-lt"/>
                        </a:rPr>
                        <a:t> </a:t>
                      </a:r>
                      <a:endParaRPr lang="en-US" sz="1400" dirty="0" smtClean="0">
                        <a:effectLst/>
                        <a:latin typeface="+mn-lt"/>
                      </a:endParaRPr>
                    </a:p>
                    <a:p>
                      <a:pPr marL="0" marR="0" algn="ctr">
                        <a:lnSpc>
                          <a:spcPct val="107000"/>
                        </a:lnSpc>
                        <a:spcBef>
                          <a:spcPts val="0"/>
                        </a:spcBef>
                        <a:spcAft>
                          <a:spcPts val="0"/>
                        </a:spcAft>
                      </a:pPr>
                      <a:r>
                        <a:rPr lang="en-US" sz="1400" dirty="0" smtClean="0">
                          <a:effectLst/>
                          <a:latin typeface="+mn-lt"/>
                        </a:rPr>
                        <a:t>(</a:t>
                      </a:r>
                      <a:r>
                        <a:rPr lang="en-US" sz="1400" dirty="0">
                          <a:effectLst/>
                          <a:latin typeface="+mn-lt"/>
                        </a:rPr>
                        <a:t>140-167)</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0.398</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126 </a:t>
                      </a:r>
                      <a:endParaRPr lang="en-US" sz="1400" dirty="0" smtClean="0">
                        <a:effectLst/>
                        <a:latin typeface="+mn-lt"/>
                      </a:endParaRPr>
                    </a:p>
                    <a:p>
                      <a:pPr marL="0" marR="0" algn="ctr">
                        <a:lnSpc>
                          <a:spcPct val="107000"/>
                        </a:lnSpc>
                        <a:spcBef>
                          <a:spcPts val="0"/>
                        </a:spcBef>
                        <a:spcAft>
                          <a:spcPts val="0"/>
                        </a:spcAft>
                      </a:pPr>
                      <a:r>
                        <a:rPr lang="en-US" sz="1400" dirty="0" smtClean="0">
                          <a:effectLst/>
                          <a:latin typeface="+mn-lt"/>
                        </a:rPr>
                        <a:t>(</a:t>
                      </a:r>
                      <a:r>
                        <a:rPr lang="en-US" sz="1400" dirty="0">
                          <a:effectLst/>
                          <a:latin typeface="+mn-lt"/>
                        </a:rPr>
                        <a:t>118-138)</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124 </a:t>
                      </a:r>
                      <a:endParaRPr lang="en-US" sz="1400" dirty="0" smtClean="0">
                        <a:effectLst/>
                        <a:latin typeface="+mn-lt"/>
                      </a:endParaRPr>
                    </a:p>
                    <a:p>
                      <a:pPr marL="0" marR="0" algn="ctr">
                        <a:lnSpc>
                          <a:spcPct val="107000"/>
                        </a:lnSpc>
                        <a:spcBef>
                          <a:spcPts val="0"/>
                        </a:spcBef>
                        <a:spcAft>
                          <a:spcPts val="0"/>
                        </a:spcAft>
                      </a:pPr>
                      <a:r>
                        <a:rPr lang="en-US" sz="1400" dirty="0" smtClean="0">
                          <a:effectLst/>
                          <a:latin typeface="+mn-lt"/>
                        </a:rPr>
                        <a:t>(</a:t>
                      </a:r>
                      <a:r>
                        <a:rPr lang="en-US" sz="1400" dirty="0">
                          <a:effectLst/>
                          <a:latin typeface="+mn-lt"/>
                        </a:rPr>
                        <a:t>114-138)</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0.320</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&lt;0.001</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698891942"/>
                  </a:ext>
                </a:extLst>
              </a:tr>
              <a:tr h="497065">
                <a:tc>
                  <a:txBody>
                    <a:bodyPr/>
                    <a:lstStyle/>
                    <a:p>
                      <a:pPr marL="0" marR="0" algn="r">
                        <a:lnSpc>
                          <a:spcPct val="107000"/>
                        </a:lnSpc>
                        <a:spcBef>
                          <a:spcPts val="0"/>
                        </a:spcBef>
                        <a:spcAft>
                          <a:spcPts val="0"/>
                        </a:spcAft>
                      </a:pPr>
                      <a:r>
                        <a:rPr lang="en-US" sz="1400" dirty="0">
                          <a:latin typeface="+mn-lt"/>
                        </a:rPr>
                        <a:t>Total </a:t>
                      </a:r>
                      <a:r>
                        <a:rPr lang="en-US" sz="1400" dirty="0" smtClean="0">
                          <a:latin typeface="+mn-lt"/>
                        </a:rPr>
                        <a:t>Cholesterol</a:t>
                      </a:r>
                    </a:p>
                    <a:p>
                      <a:pPr marL="0" marR="0" algn="r">
                        <a:lnSpc>
                          <a:spcPct val="107000"/>
                        </a:lnSpc>
                        <a:spcBef>
                          <a:spcPts val="0"/>
                        </a:spcBef>
                        <a:spcAft>
                          <a:spcPts val="0"/>
                        </a:spcAft>
                      </a:pPr>
                      <a:r>
                        <a:rPr lang="en-US" sz="1400" b="0" dirty="0" smtClean="0">
                          <a:latin typeface="+mn-lt"/>
                        </a:rPr>
                        <a:t>(mg/dl)</a:t>
                      </a:r>
                      <a:endParaRPr lang="en-US" sz="1400" b="0" dirty="0">
                        <a:latin typeface="+mn-lt"/>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mn-lt"/>
                        </a:rPr>
                        <a:t>213 </a:t>
                      </a:r>
                      <a:endParaRPr lang="en-US" sz="1400" b="1" dirty="0" smtClean="0">
                        <a:solidFill>
                          <a:srgbClr val="FF0000"/>
                        </a:solidFill>
                        <a:effectLst/>
                        <a:latin typeface="+mn-lt"/>
                      </a:endParaRPr>
                    </a:p>
                    <a:p>
                      <a:pPr marL="0" marR="0" algn="ctr">
                        <a:lnSpc>
                          <a:spcPct val="107000"/>
                        </a:lnSpc>
                        <a:spcBef>
                          <a:spcPts val="0"/>
                        </a:spcBef>
                        <a:spcAft>
                          <a:spcPts val="0"/>
                        </a:spcAft>
                      </a:pPr>
                      <a:r>
                        <a:rPr lang="en-US" sz="1400" dirty="0" smtClean="0">
                          <a:effectLst/>
                          <a:latin typeface="+mn-lt"/>
                        </a:rPr>
                        <a:t>(</a:t>
                      </a:r>
                      <a:r>
                        <a:rPr lang="en-US" sz="1400" dirty="0">
                          <a:effectLst/>
                          <a:latin typeface="+mn-lt"/>
                        </a:rPr>
                        <a:t>181-245)</a:t>
                      </a:r>
                      <a:endParaRPr lang="en-US" sz="1400" b="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mn-lt"/>
                        </a:rPr>
                        <a:t>216 </a:t>
                      </a:r>
                      <a:endParaRPr lang="en-US" sz="1400" b="1" dirty="0" smtClean="0">
                        <a:solidFill>
                          <a:srgbClr val="FF0000"/>
                        </a:solidFill>
                        <a:effectLst/>
                        <a:latin typeface="+mn-lt"/>
                      </a:endParaRPr>
                    </a:p>
                    <a:p>
                      <a:pPr marL="0" marR="0" algn="ctr">
                        <a:lnSpc>
                          <a:spcPct val="107000"/>
                        </a:lnSpc>
                        <a:spcBef>
                          <a:spcPts val="0"/>
                        </a:spcBef>
                        <a:spcAft>
                          <a:spcPts val="0"/>
                        </a:spcAft>
                      </a:pPr>
                      <a:r>
                        <a:rPr lang="en-US" sz="1400" dirty="0" smtClean="0">
                          <a:effectLst/>
                          <a:latin typeface="+mn-lt"/>
                        </a:rPr>
                        <a:t>(</a:t>
                      </a:r>
                      <a:r>
                        <a:rPr lang="en-US" sz="1400" dirty="0">
                          <a:effectLst/>
                          <a:latin typeface="+mn-lt"/>
                        </a:rPr>
                        <a:t>175-250)</a:t>
                      </a:r>
                      <a:endParaRPr lang="en-US" sz="1400" b="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0.423</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187 </a:t>
                      </a:r>
                      <a:endParaRPr lang="en-US" sz="1400" dirty="0" smtClean="0">
                        <a:effectLst/>
                        <a:latin typeface="+mn-lt"/>
                      </a:endParaRPr>
                    </a:p>
                    <a:p>
                      <a:pPr marL="0" marR="0" algn="ctr">
                        <a:lnSpc>
                          <a:spcPct val="107000"/>
                        </a:lnSpc>
                        <a:spcBef>
                          <a:spcPts val="0"/>
                        </a:spcBef>
                        <a:spcAft>
                          <a:spcPts val="0"/>
                        </a:spcAft>
                      </a:pPr>
                      <a:r>
                        <a:rPr lang="en-US" sz="1400" dirty="0" smtClean="0">
                          <a:effectLst/>
                          <a:latin typeface="+mn-lt"/>
                        </a:rPr>
                        <a:t>(</a:t>
                      </a:r>
                      <a:r>
                        <a:rPr lang="en-US" sz="1400" dirty="0">
                          <a:effectLst/>
                          <a:latin typeface="+mn-lt"/>
                        </a:rPr>
                        <a:t>152-214)</a:t>
                      </a:r>
                      <a:endParaRPr lang="en-US" sz="1400" b="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174 </a:t>
                      </a:r>
                      <a:endParaRPr lang="en-US" sz="1400" dirty="0" smtClean="0">
                        <a:effectLst/>
                        <a:latin typeface="+mn-lt"/>
                      </a:endParaRPr>
                    </a:p>
                    <a:p>
                      <a:pPr marL="0" marR="0" algn="ctr">
                        <a:lnSpc>
                          <a:spcPct val="107000"/>
                        </a:lnSpc>
                        <a:spcBef>
                          <a:spcPts val="0"/>
                        </a:spcBef>
                        <a:spcAft>
                          <a:spcPts val="0"/>
                        </a:spcAft>
                      </a:pPr>
                      <a:r>
                        <a:rPr lang="en-US" sz="1400" dirty="0" smtClean="0">
                          <a:effectLst/>
                          <a:latin typeface="+mn-lt"/>
                        </a:rPr>
                        <a:t>(</a:t>
                      </a:r>
                      <a:r>
                        <a:rPr lang="en-US" sz="1400" dirty="0">
                          <a:effectLst/>
                          <a:latin typeface="+mn-lt"/>
                        </a:rPr>
                        <a:t>155-189)</a:t>
                      </a:r>
                      <a:endParaRPr lang="en-US" sz="1400" b="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0.048</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&lt;0.001</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70514666"/>
                  </a:ext>
                </a:extLst>
              </a:tr>
              <a:tr h="258253">
                <a:tc>
                  <a:txBody>
                    <a:bodyPr/>
                    <a:lstStyle/>
                    <a:p>
                      <a:pPr marL="0" marR="0" algn="r">
                        <a:lnSpc>
                          <a:spcPct val="107000"/>
                        </a:lnSpc>
                        <a:spcBef>
                          <a:spcPts val="0"/>
                        </a:spcBef>
                        <a:spcAft>
                          <a:spcPts val="0"/>
                        </a:spcAft>
                      </a:pPr>
                      <a:r>
                        <a:rPr lang="en-US" sz="1400" dirty="0">
                          <a:latin typeface="+mn-lt"/>
                        </a:rPr>
                        <a:t>On statin</a:t>
                      </a:r>
                      <a:endParaRPr lang="en-US" sz="1400" b="0" dirty="0">
                        <a:latin typeface="+mn-lt"/>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5%</a:t>
                      </a:r>
                      <a:endParaRPr lang="en-US" sz="1400" b="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7%</a:t>
                      </a:r>
                      <a:endParaRPr lang="en-US" sz="1400" b="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0.767</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mn-lt"/>
                        </a:rPr>
                        <a:t>21%</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mn-lt"/>
                        </a:rPr>
                        <a:t>11%</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0.051</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&lt;0.001</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626080049"/>
                  </a:ext>
                </a:extLst>
              </a:tr>
              <a:tr h="258253">
                <a:tc>
                  <a:txBody>
                    <a:bodyPr/>
                    <a:lstStyle/>
                    <a:p>
                      <a:pPr marL="0" marR="0" algn="r">
                        <a:lnSpc>
                          <a:spcPct val="107000"/>
                        </a:lnSpc>
                        <a:spcBef>
                          <a:spcPts val="0"/>
                        </a:spcBef>
                        <a:spcAft>
                          <a:spcPts val="0"/>
                        </a:spcAft>
                      </a:pPr>
                      <a:r>
                        <a:rPr lang="en-US" sz="1400" dirty="0">
                          <a:latin typeface="+mn-lt"/>
                        </a:rPr>
                        <a:t>On </a:t>
                      </a:r>
                      <a:r>
                        <a:rPr lang="en-US" sz="1400" dirty="0" smtClean="0">
                          <a:latin typeface="+mn-lt"/>
                        </a:rPr>
                        <a:t>BP </a:t>
                      </a:r>
                      <a:r>
                        <a:rPr lang="en-US" sz="1400" dirty="0">
                          <a:latin typeface="+mn-lt"/>
                        </a:rPr>
                        <a:t>med</a:t>
                      </a:r>
                      <a:endParaRPr lang="en-US" sz="1400" b="0" dirty="0">
                        <a:latin typeface="+mn-lt"/>
                      </a:endParaRPr>
                    </a:p>
                  </a:txBody>
                  <a:tcPr marL="68580" marR="68580" marT="0" marB="0" anchor="ctr"/>
                </a:tc>
                <a:tc>
                  <a:txBody>
                    <a:bodyPr/>
                    <a:lstStyle/>
                    <a:p>
                      <a:pPr marL="0" marR="0" algn="ctr">
                        <a:lnSpc>
                          <a:spcPct val="107000"/>
                        </a:lnSpc>
                        <a:spcBef>
                          <a:spcPts val="0"/>
                        </a:spcBef>
                        <a:spcAft>
                          <a:spcPts val="0"/>
                        </a:spcAft>
                      </a:pPr>
                      <a:r>
                        <a:rPr lang="en-US" sz="1400" b="1">
                          <a:solidFill>
                            <a:srgbClr val="FF0000"/>
                          </a:solidFill>
                          <a:effectLst/>
                          <a:latin typeface="+mn-lt"/>
                        </a:rPr>
                        <a:t>52%</a:t>
                      </a:r>
                      <a:endParaRPr lang="en-US" sz="1400" b="1">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a:solidFill>
                            <a:srgbClr val="FF0000"/>
                          </a:solidFill>
                          <a:effectLst/>
                          <a:latin typeface="+mn-lt"/>
                        </a:rPr>
                        <a:t>45%</a:t>
                      </a:r>
                      <a:endParaRPr lang="en-US" sz="14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0.322</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mn-lt"/>
                        </a:rPr>
                        <a:t>25%</a:t>
                      </a:r>
                      <a:endParaRPr lang="en-US" sz="14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38%</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0.066</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latin typeface="+mn-lt"/>
                        </a:rPr>
                        <a:t>0.004</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15976610"/>
                  </a:ext>
                </a:extLst>
              </a:tr>
            </a:tbl>
          </a:graphicData>
        </a:graphic>
      </p:graphicFrame>
    </p:spTree>
    <p:extLst>
      <p:ext uri="{BB962C8B-B14F-4D97-AF65-F5344CB8AC3E}">
        <p14:creationId xmlns:p14="http://schemas.microsoft.com/office/powerpoint/2010/main" val="13748133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HIV+ Participants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39609049"/>
              </p:ext>
            </p:extLst>
          </p:nvPr>
        </p:nvGraphicFramePr>
        <p:xfrm>
          <a:off x="457198" y="1632791"/>
          <a:ext cx="8229602" cy="4333745"/>
        </p:xfrm>
        <a:graphic>
          <a:graphicData uri="http://schemas.openxmlformats.org/drawingml/2006/table">
            <a:tbl>
              <a:tblPr firstRow="1" firstCol="1" bandRow="1">
                <a:tableStyleId>{793D81CF-94F2-401A-BA57-92F5A7B2D0C5}</a:tableStyleId>
              </a:tblPr>
              <a:tblGrid>
                <a:gridCol w="2923192">
                  <a:extLst>
                    <a:ext uri="{9D8B030D-6E8A-4147-A177-3AD203B41FA5}">
                      <a16:colId xmlns:a16="http://schemas.microsoft.com/office/drawing/2014/main" xmlns="" val="1635151279"/>
                    </a:ext>
                  </a:extLst>
                </a:gridCol>
                <a:gridCol w="1959160">
                  <a:extLst>
                    <a:ext uri="{9D8B030D-6E8A-4147-A177-3AD203B41FA5}">
                      <a16:colId xmlns:a16="http://schemas.microsoft.com/office/drawing/2014/main" xmlns="" val="2051328306"/>
                    </a:ext>
                  </a:extLst>
                </a:gridCol>
                <a:gridCol w="1959160">
                  <a:extLst>
                    <a:ext uri="{9D8B030D-6E8A-4147-A177-3AD203B41FA5}">
                      <a16:colId xmlns:a16="http://schemas.microsoft.com/office/drawing/2014/main" xmlns="" val="3387808930"/>
                    </a:ext>
                  </a:extLst>
                </a:gridCol>
                <a:gridCol w="1388090">
                  <a:extLst>
                    <a:ext uri="{9D8B030D-6E8A-4147-A177-3AD203B41FA5}">
                      <a16:colId xmlns:a16="http://schemas.microsoft.com/office/drawing/2014/main" xmlns="" val="1410144969"/>
                    </a:ext>
                  </a:extLst>
                </a:gridCol>
              </a:tblGrid>
              <a:tr h="646157">
                <a:tc>
                  <a:txBody>
                    <a:bodyPr/>
                    <a:lstStyle/>
                    <a:p>
                      <a:pPr marL="0" marR="0">
                        <a:lnSpc>
                          <a:spcPct val="107000"/>
                        </a:lnSpc>
                        <a:spcBef>
                          <a:spcPts val="0"/>
                        </a:spcBef>
                        <a:spcAft>
                          <a:spcPts val="0"/>
                        </a:spcAft>
                      </a:pPr>
                      <a:r>
                        <a:rPr lang="en-US" sz="1600" dirty="0">
                          <a:effectLst/>
                          <a:latin typeface="+mn-lt"/>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600" dirty="0" smtClean="0">
                          <a:latin typeface="+mn-lt"/>
                        </a:rPr>
                        <a:t>Uganda</a:t>
                      </a:r>
                      <a:endParaRPr lang="en-US" sz="1600" dirty="0">
                        <a:latin typeface="+mn-lt"/>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rPr>
                        <a:t>Cleveland</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996456593"/>
                  </a:ext>
                </a:extLst>
              </a:tr>
              <a:tr h="737516">
                <a:tc>
                  <a:txBody>
                    <a:bodyPr/>
                    <a:lstStyle/>
                    <a:p>
                      <a:pPr marL="0" marR="0">
                        <a:lnSpc>
                          <a:spcPct val="107000"/>
                        </a:lnSpc>
                        <a:spcBef>
                          <a:spcPts val="0"/>
                        </a:spcBef>
                        <a:spcAft>
                          <a:spcPts val="0"/>
                        </a:spcAft>
                      </a:pPr>
                      <a:r>
                        <a:rPr lang="en-US" sz="1600" dirty="0">
                          <a:effectLst/>
                          <a:latin typeface="+mn-lt"/>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mn-lt"/>
                        </a:rPr>
                        <a:t>HIV+</a:t>
                      </a:r>
                    </a:p>
                    <a:p>
                      <a:pPr marL="0" marR="0" algn="ctr">
                        <a:lnSpc>
                          <a:spcPct val="107000"/>
                        </a:lnSpc>
                        <a:spcBef>
                          <a:spcPts val="0"/>
                        </a:spcBef>
                        <a:spcAft>
                          <a:spcPts val="0"/>
                        </a:spcAft>
                      </a:pPr>
                      <a:r>
                        <a:rPr lang="en-US" sz="1600" dirty="0">
                          <a:effectLst/>
                          <a:latin typeface="+mn-lt"/>
                        </a:rPr>
                        <a:t>N=100</a:t>
                      </a:r>
                      <a:endParaRPr lang="en-US" sz="16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rPr>
                        <a:t>HIV+</a:t>
                      </a:r>
                    </a:p>
                    <a:p>
                      <a:pPr marL="0" marR="0" algn="ctr">
                        <a:lnSpc>
                          <a:spcPct val="107000"/>
                        </a:lnSpc>
                        <a:spcBef>
                          <a:spcPts val="0"/>
                        </a:spcBef>
                        <a:spcAft>
                          <a:spcPts val="0"/>
                        </a:spcAft>
                      </a:pPr>
                      <a:r>
                        <a:rPr lang="en-US" sz="1600" dirty="0">
                          <a:effectLst/>
                          <a:latin typeface="+mn-lt"/>
                        </a:rPr>
                        <a:t>N=167</a:t>
                      </a:r>
                      <a:endParaRPr lang="en-US" sz="16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rPr>
                        <a:t>p-value</a:t>
                      </a:r>
                      <a:endParaRPr lang="en-US" sz="16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59445809"/>
                  </a:ext>
                </a:extLst>
              </a:tr>
              <a:tr h="368759">
                <a:tc>
                  <a:txBody>
                    <a:bodyPr/>
                    <a:lstStyle/>
                    <a:p>
                      <a:pPr marL="0" marR="0" algn="r">
                        <a:lnSpc>
                          <a:spcPct val="107000"/>
                        </a:lnSpc>
                        <a:spcBef>
                          <a:spcPts val="0"/>
                        </a:spcBef>
                        <a:spcAft>
                          <a:spcPts val="0"/>
                        </a:spcAft>
                      </a:pPr>
                      <a:r>
                        <a:rPr lang="en-US" sz="1600" dirty="0">
                          <a:effectLst/>
                          <a:latin typeface="+mn-lt"/>
                        </a:rPr>
                        <a:t>Time since HIV dx (years)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rPr>
                        <a:t>12 (10-13)</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solidFill>
                            <a:srgbClr val="FF0000"/>
                          </a:solidFill>
                          <a:effectLst/>
                          <a:latin typeface="+mn-lt"/>
                        </a:rPr>
                        <a:t>15 (9.3-20)</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rPr>
                        <a:t>&lt;0.001</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82040114"/>
                  </a:ext>
                </a:extLst>
              </a:tr>
              <a:tr h="368759">
                <a:tc>
                  <a:txBody>
                    <a:bodyPr/>
                    <a:lstStyle/>
                    <a:p>
                      <a:pPr marL="0" marR="0" algn="r">
                        <a:lnSpc>
                          <a:spcPct val="107000"/>
                        </a:lnSpc>
                        <a:spcBef>
                          <a:spcPts val="0"/>
                        </a:spcBef>
                        <a:spcAft>
                          <a:spcPts val="0"/>
                        </a:spcAft>
                      </a:pPr>
                      <a:r>
                        <a:rPr lang="en-US" sz="1600" dirty="0">
                          <a:effectLst/>
                          <a:latin typeface="+mn-lt"/>
                        </a:rPr>
                        <a:t>Current CD4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solidFill>
                            <a:srgbClr val="FF0000"/>
                          </a:solidFill>
                          <a:effectLst/>
                          <a:latin typeface="+mn-lt"/>
                        </a:rPr>
                        <a:t>531 (408-676)</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rPr>
                        <a:t>629 (442-860)</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rPr>
                        <a:t>0.0145</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13259871"/>
                  </a:ext>
                </a:extLst>
              </a:tr>
              <a:tr h="368759">
                <a:tc>
                  <a:txBody>
                    <a:bodyPr/>
                    <a:lstStyle/>
                    <a:p>
                      <a:pPr marL="0" marR="0" algn="r">
                        <a:lnSpc>
                          <a:spcPct val="107000"/>
                        </a:lnSpc>
                        <a:spcBef>
                          <a:spcPts val="0"/>
                        </a:spcBef>
                        <a:spcAft>
                          <a:spcPts val="0"/>
                        </a:spcAft>
                      </a:pPr>
                      <a:r>
                        <a:rPr lang="en-US" sz="1600">
                          <a:effectLst/>
                          <a:latin typeface="+mn-lt"/>
                        </a:rPr>
                        <a:t>Nadir CD4</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mn-lt"/>
                        </a:rPr>
                        <a:t>141 (68-215)</a:t>
                      </a:r>
                      <a:endParaRPr lang="en-US" sz="16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rPr>
                        <a:t>152 (63-290)</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rPr>
                        <a:t>0.111</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69587365"/>
                  </a:ext>
                </a:extLst>
              </a:tr>
              <a:tr h="368759">
                <a:tc>
                  <a:txBody>
                    <a:bodyPr/>
                    <a:lstStyle/>
                    <a:p>
                      <a:pPr marL="0" marR="0" algn="r">
                        <a:lnSpc>
                          <a:spcPct val="107000"/>
                        </a:lnSpc>
                        <a:spcBef>
                          <a:spcPts val="0"/>
                        </a:spcBef>
                        <a:spcAft>
                          <a:spcPts val="0"/>
                        </a:spcAft>
                      </a:pPr>
                      <a:r>
                        <a:rPr lang="en-US" sz="1600" dirty="0" smtClean="0">
                          <a:effectLst/>
                          <a:latin typeface="+mn-lt"/>
                        </a:rPr>
                        <a:t>Viral Load </a:t>
                      </a:r>
                      <a:r>
                        <a:rPr lang="en-US" sz="1600" dirty="0">
                          <a:effectLst/>
                          <a:latin typeface="+mn-lt"/>
                        </a:rPr>
                        <a:t>&lt;48</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mn-lt"/>
                        </a:rPr>
                        <a:t>n/a</a:t>
                      </a:r>
                      <a:endParaRPr lang="en-US" sz="16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rPr>
                        <a:t>81%</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rPr>
                        <a:t>n/a</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14139060"/>
                  </a:ext>
                </a:extLst>
              </a:tr>
              <a:tr h="368759">
                <a:tc>
                  <a:txBody>
                    <a:bodyPr/>
                    <a:lstStyle/>
                    <a:p>
                      <a:pPr marL="0" marR="0" algn="r">
                        <a:lnSpc>
                          <a:spcPct val="107000"/>
                        </a:lnSpc>
                        <a:spcBef>
                          <a:spcPts val="0"/>
                        </a:spcBef>
                        <a:spcAft>
                          <a:spcPts val="0"/>
                        </a:spcAft>
                      </a:pPr>
                      <a:r>
                        <a:rPr lang="en-US" sz="1600" dirty="0">
                          <a:effectLst/>
                          <a:latin typeface="+mn-lt"/>
                        </a:rPr>
                        <a:t>Duration </a:t>
                      </a:r>
                      <a:r>
                        <a:rPr lang="en-US" sz="1600" dirty="0" smtClean="0">
                          <a:effectLst/>
                          <a:latin typeface="+mn-lt"/>
                        </a:rPr>
                        <a:t>of ART </a:t>
                      </a:r>
                      <a:r>
                        <a:rPr lang="en-US" sz="1600" dirty="0">
                          <a:effectLst/>
                          <a:latin typeface="+mn-lt"/>
                        </a:rPr>
                        <a:t>(years)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mn-lt"/>
                        </a:rPr>
                        <a:t>11 (8.8-12)</a:t>
                      </a:r>
                      <a:endParaRPr lang="en-US" sz="16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rPr>
                        <a:t>8.8 (4.2-14)</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rPr>
                        <a:t>0.244</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70686437"/>
                  </a:ext>
                </a:extLst>
              </a:tr>
              <a:tr h="368759">
                <a:tc>
                  <a:txBody>
                    <a:bodyPr/>
                    <a:lstStyle/>
                    <a:p>
                      <a:pPr marL="0" marR="0" algn="r">
                        <a:lnSpc>
                          <a:spcPct val="107000"/>
                        </a:lnSpc>
                        <a:spcBef>
                          <a:spcPts val="0"/>
                        </a:spcBef>
                        <a:spcAft>
                          <a:spcPts val="0"/>
                        </a:spcAft>
                      </a:pPr>
                      <a:r>
                        <a:rPr lang="en-US" sz="1600" dirty="0" smtClean="0">
                          <a:effectLst/>
                          <a:latin typeface="+mn-lt"/>
                        </a:rPr>
                        <a:t>PI-based</a:t>
                      </a:r>
                      <a:r>
                        <a:rPr lang="en-US" sz="1600" baseline="0" dirty="0" smtClean="0">
                          <a:effectLst/>
                          <a:latin typeface="+mn-lt"/>
                        </a:rPr>
                        <a:t> regimen</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rPr>
                        <a:t>20%</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solidFill>
                            <a:srgbClr val="FF0000"/>
                          </a:solidFill>
                          <a:effectLst/>
                          <a:latin typeface="+mn-lt"/>
                        </a:rPr>
                        <a:t>47%</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rPr>
                        <a:t>&lt;0.001</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66419564"/>
                  </a:ext>
                </a:extLst>
              </a:tr>
              <a:tr h="368759">
                <a:tc>
                  <a:txBody>
                    <a:bodyPr/>
                    <a:lstStyle/>
                    <a:p>
                      <a:pPr marL="0" marR="0" algn="r">
                        <a:lnSpc>
                          <a:spcPct val="107000"/>
                        </a:lnSpc>
                        <a:spcBef>
                          <a:spcPts val="0"/>
                        </a:spcBef>
                        <a:spcAft>
                          <a:spcPts val="0"/>
                        </a:spcAft>
                      </a:pPr>
                      <a:r>
                        <a:rPr lang="en-US" sz="1600" dirty="0" smtClean="0">
                          <a:effectLst/>
                          <a:latin typeface="+mn-lt"/>
                        </a:rPr>
                        <a:t>Integrase Inhibitor</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mn-lt"/>
                        </a:rPr>
                        <a:t>0%</a:t>
                      </a:r>
                      <a:endParaRPr lang="en-US" sz="1600" b="1">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rPr>
                        <a:t>33%</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rPr>
                        <a:t>&lt;0.001</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6775693"/>
                  </a:ext>
                </a:extLst>
              </a:tr>
              <a:tr h="368759">
                <a:tc>
                  <a:txBody>
                    <a:bodyPr/>
                    <a:lstStyle/>
                    <a:p>
                      <a:pPr marL="0" marR="0" algn="r">
                        <a:lnSpc>
                          <a:spcPct val="107000"/>
                        </a:lnSpc>
                        <a:spcBef>
                          <a:spcPts val="0"/>
                        </a:spcBef>
                        <a:spcAft>
                          <a:spcPts val="0"/>
                        </a:spcAft>
                      </a:pPr>
                      <a:r>
                        <a:rPr lang="en-US" sz="1600" dirty="0">
                          <a:effectLst/>
                          <a:latin typeface="+mn-lt"/>
                        </a:rPr>
                        <a:t>Current </a:t>
                      </a:r>
                      <a:r>
                        <a:rPr lang="en-US" sz="1600" dirty="0" err="1" smtClean="0">
                          <a:effectLst/>
                          <a:latin typeface="+mn-lt"/>
                        </a:rPr>
                        <a:t>Abacavir</a:t>
                      </a:r>
                      <a:r>
                        <a:rPr lang="en-US" sz="1600" dirty="0">
                          <a:effectLst/>
                          <a:latin typeface="+mn-lt"/>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smtClean="0">
                          <a:effectLst/>
                          <a:latin typeface="+mn-lt"/>
                        </a:rPr>
                        <a:t>6%</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solidFill>
                            <a:srgbClr val="FF0000"/>
                          </a:solidFill>
                          <a:effectLst/>
                          <a:latin typeface="+mn-lt"/>
                        </a:rPr>
                        <a:t>13%</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mn-lt"/>
                        </a:rPr>
                        <a:t>0.001</a:t>
                      </a:r>
                      <a:endParaRPr lang="en-US" sz="16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518219658"/>
                  </a:ext>
                </a:extLst>
              </a:tr>
            </a:tbl>
          </a:graphicData>
        </a:graphic>
      </p:graphicFrame>
    </p:spTree>
    <p:extLst>
      <p:ext uri="{BB962C8B-B14F-4D97-AF65-F5344CB8AC3E}">
        <p14:creationId xmlns:p14="http://schemas.microsoft.com/office/powerpoint/2010/main" val="6601789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2900595715"/>
              </p:ext>
            </p:extLst>
          </p:nvPr>
        </p:nvGraphicFramePr>
        <p:xfrm>
          <a:off x="457200" y="1526796"/>
          <a:ext cx="8356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Coronary artery calcium scores are lower in Uganda</a:t>
            </a:r>
            <a:endParaRPr lang="en-US" dirty="0"/>
          </a:p>
        </p:txBody>
      </p:sp>
      <p:sp>
        <p:nvSpPr>
          <p:cNvPr id="3" name="TextBox 2"/>
          <p:cNvSpPr txBox="1"/>
          <p:nvPr/>
        </p:nvSpPr>
        <p:spPr>
          <a:xfrm>
            <a:off x="3199361" y="2257698"/>
            <a:ext cx="322077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solidFill>
                  <a:srgbClr val="FF0000"/>
                </a:solidFill>
              </a:rPr>
              <a:t>p&lt;0.001</a:t>
            </a:r>
            <a:r>
              <a:rPr lang="en-US" sz="1200" dirty="0" smtClean="0"/>
              <a:t>, Cleveland vs. Uganda</a:t>
            </a:r>
          </a:p>
          <a:p>
            <a:pPr algn="ctr"/>
            <a:r>
              <a:rPr lang="en-US" sz="1200" b="1" dirty="0" smtClean="0">
                <a:solidFill>
                  <a:srgbClr val="FF0000"/>
                </a:solidFill>
              </a:rPr>
              <a:t>p=0.027</a:t>
            </a:r>
            <a:r>
              <a:rPr lang="en-US" sz="1200" dirty="0" smtClean="0"/>
              <a:t>, HIV+ vs. HIV-negative</a:t>
            </a:r>
            <a:endParaRPr lang="en-US" sz="1200" dirty="0"/>
          </a:p>
        </p:txBody>
      </p:sp>
      <p:sp>
        <p:nvSpPr>
          <p:cNvPr id="7" name="TextBox 6"/>
          <p:cNvSpPr txBox="1"/>
          <p:nvPr/>
        </p:nvSpPr>
        <p:spPr>
          <a:xfrm>
            <a:off x="3199361" y="2997328"/>
            <a:ext cx="3220779"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solidFill>
                  <a:schemeClr val="tx1"/>
                </a:solidFill>
              </a:rPr>
              <a:t>After adjusting for age, sex, DM, HTN, smoking, total cholesterol</a:t>
            </a:r>
          </a:p>
          <a:p>
            <a:pPr algn="ctr"/>
            <a:r>
              <a:rPr lang="en-US" sz="1200" b="1" dirty="0" smtClean="0">
                <a:solidFill>
                  <a:srgbClr val="FF0000"/>
                </a:solidFill>
              </a:rPr>
              <a:t>Ugandans had </a:t>
            </a:r>
          </a:p>
          <a:p>
            <a:pPr algn="ctr"/>
            <a:r>
              <a:rPr lang="en-US" sz="1200" b="1" dirty="0" smtClean="0">
                <a:solidFill>
                  <a:srgbClr val="FF0000"/>
                </a:solidFill>
              </a:rPr>
              <a:t>13x lower odds of CAC &gt;0</a:t>
            </a:r>
          </a:p>
        </p:txBody>
      </p:sp>
      <p:sp>
        <p:nvSpPr>
          <p:cNvPr id="9" name="TextBox 8"/>
          <p:cNvSpPr txBox="1"/>
          <p:nvPr/>
        </p:nvSpPr>
        <p:spPr>
          <a:xfrm>
            <a:off x="3199361" y="4083514"/>
            <a:ext cx="3220779"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smtClean="0">
                <a:solidFill>
                  <a:schemeClr val="tx1"/>
                </a:solidFill>
              </a:rPr>
              <a:t>In multivariable model of CAC &gt;0 among </a:t>
            </a:r>
            <a:r>
              <a:rPr lang="en-US" sz="1200" b="1" i="1" dirty="0" smtClean="0">
                <a:solidFill>
                  <a:schemeClr val="tx1"/>
                </a:solidFill>
              </a:rPr>
              <a:t>Ugandans only</a:t>
            </a:r>
          </a:p>
          <a:p>
            <a:pPr algn="ctr"/>
            <a:r>
              <a:rPr lang="en-US" sz="1200" b="1" dirty="0" smtClean="0">
                <a:solidFill>
                  <a:srgbClr val="FF0000"/>
                </a:solidFill>
              </a:rPr>
              <a:t>OR for HIV was</a:t>
            </a:r>
          </a:p>
          <a:p>
            <a:pPr algn="ctr"/>
            <a:r>
              <a:rPr lang="en-US" sz="1200" b="1" dirty="0" smtClean="0">
                <a:solidFill>
                  <a:srgbClr val="FF0000"/>
                </a:solidFill>
              </a:rPr>
              <a:t>2.2 (95%CI 0.74-6.4), p=0.16</a:t>
            </a:r>
          </a:p>
        </p:txBody>
      </p:sp>
    </p:spTree>
    <p:extLst>
      <p:ext uri="{BB962C8B-B14F-4D97-AF65-F5344CB8AC3E}">
        <p14:creationId xmlns:p14="http://schemas.microsoft.com/office/powerpoint/2010/main" val="2485008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740484"/>
            <a:ext cx="8229600" cy="636588"/>
          </a:xfrm>
        </p:spPr>
        <p:txBody>
          <a:bodyPr>
            <a:normAutofit fontScale="90000"/>
          </a:bodyPr>
          <a:lstStyle/>
          <a:p>
            <a:r>
              <a:rPr lang="en-US" dirty="0" smtClean="0"/>
              <a:t>Associations of HIV Variables </a:t>
            </a:r>
            <a:br>
              <a:rPr lang="en-US" dirty="0" smtClean="0"/>
            </a:br>
            <a:r>
              <a:rPr lang="en-US" dirty="0" smtClean="0"/>
              <a:t>with CAC &gt;0 among all HIV+ (n=267)</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37948661"/>
              </p:ext>
            </p:extLst>
          </p:nvPr>
        </p:nvGraphicFramePr>
        <p:xfrm>
          <a:off x="457201" y="2922496"/>
          <a:ext cx="8229598" cy="3243416"/>
        </p:xfrm>
        <a:graphic>
          <a:graphicData uri="http://schemas.openxmlformats.org/drawingml/2006/table">
            <a:tbl>
              <a:tblPr firstRow="1" firstCol="1" bandRow="1">
                <a:tableStyleId>{793D81CF-94F2-401A-BA57-92F5A7B2D0C5}</a:tableStyleId>
              </a:tblPr>
              <a:tblGrid>
                <a:gridCol w="1393006">
                  <a:extLst>
                    <a:ext uri="{9D8B030D-6E8A-4147-A177-3AD203B41FA5}">
                      <a16:colId xmlns:a16="http://schemas.microsoft.com/office/drawing/2014/main" xmlns="" val="1625865440"/>
                    </a:ext>
                  </a:extLst>
                </a:gridCol>
                <a:gridCol w="1111441">
                  <a:extLst>
                    <a:ext uri="{9D8B030D-6E8A-4147-A177-3AD203B41FA5}">
                      <a16:colId xmlns:a16="http://schemas.microsoft.com/office/drawing/2014/main" xmlns="" val="2087080587"/>
                    </a:ext>
                  </a:extLst>
                </a:gridCol>
                <a:gridCol w="597707">
                  <a:extLst>
                    <a:ext uri="{9D8B030D-6E8A-4147-A177-3AD203B41FA5}">
                      <a16:colId xmlns:a16="http://schemas.microsoft.com/office/drawing/2014/main" xmlns="" val="3088497905"/>
                    </a:ext>
                  </a:extLst>
                </a:gridCol>
                <a:gridCol w="1111441">
                  <a:extLst>
                    <a:ext uri="{9D8B030D-6E8A-4147-A177-3AD203B41FA5}">
                      <a16:colId xmlns:a16="http://schemas.microsoft.com/office/drawing/2014/main" xmlns="" val="2779346339"/>
                    </a:ext>
                  </a:extLst>
                </a:gridCol>
                <a:gridCol w="597707">
                  <a:extLst>
                    <a:ext uri="{9D8B030D-6E8A-4147-A177-3AD203B41FA5}">
                      <a16:colId xmlns:a16="http://schemas.microsoft.com/office/drawing/2014/main" xmlns="" val="1186600263"/>
                    </a:ext>
                  </a:extLst>
                </a:gridCol>
                <a:gridCol w="1111441">
                  <a:extLst>
                    <a:ext uri="{9D8B030D-6E8A-4147-A177-3AD203B41FA5}">
                      <a16:colId xmlns:a16="http://schemas.microsoft.com/office/drawing/2014/main" xmlns="" val="4093441559"/>
                    </a:ext>
                  </a:extLst>
                </a:gridCol>
                <a:gridCol w="597707">
                  <a:extLst>
                    <a:ext uri="{9D8B030D-6E8A-4147-A177-3AD203B41FA5}">
                      <a16:colId xmlns:a16="http://schemas.microsoft.com/office/drawing/2014/main" xmlns="" val="2484742700"/>
                    </a:ext>
                  </a:extLst>
                </a:gridCol>
                <a:gridCol w="1111441">
                  <a:extLst>
                    <a:ext uri="{9D8B030D-6E8A-4147-A177-3AD203B41FA5}">
                      <a16:colId xmlns:a16="http://schemas.microsoft.com/office/drawing/2014/main" xmlns="" val="1563175615"/>
                    </a:ext>
                  </a:extLst>
                </a:gridCol>
                <a:gridCol w="597707">
                  <a:extLst>
                    <a:ext uri="{9D8B030D-6E8A-4147-A177-3AD203B41FA5}">
                      <a16:colId xmlns:a16="http://schemas.microsoft.com/office/drawing/2014/main" xmlns="" val="3790388872"/>
                    </a:ext>
                  </a:extLst>
                </a:gridCol>
              </a:tblGrid>
              <a:tr h="405427">
                <a:tc>
                  <a:txBody>
                    <a:bodyPr/>
                    <a:lstStyle/>
                    <a:p>
                      <a:pPr marL="0" marR="0">
                        <a:lnSpc>
                          <a:spcPct val="107000"/>
                        </a:lnSpc>
                        <a:spcBef>
                          <a:spcPts val="0"/>
                        </a:spcBef>
                        <a:spcAft>
                          <a:spcPts val="0"/>
                        </a:spcAft>
                      </a:pPr>
                      <a:r>
                        <a:rPr lang="en-US" sz="1200" dirty="0">
                          <a:effectLst/>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200" dirty="0">
                          <a:effectLst/>
                        </a:rPr>
                        <a:t>Unadjusted</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200">
                          <a:effectLst/>
                        </a:rPr>
                        <a:t>Model 1</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200" dirty="0">
                          <a:effectLst/>
                        </a:rPr>
                        <a:t>Model 2</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200" dirty="0">
                          <a:effectLst/>
                        </a:rPr>
                        <a:t>Model 3</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xmlns="" val="2261761554"/>
                  </a:ext>
                </a:extLst>
              </a:tr>
              <a:tr h="405427">
                <a:tc>
                  <a:txBody>
                    <a:bodyPr/>
                    <a:lstStyle/>
                    <a:p>
                      <a:pPr marL="0" marR="0">
                        <a:lnSpc>
                          <a:spcPct val="107000"/>
                        </a:lnSpc>
                        <a:spcBef>
                          <a:spcPts val="0"/>
                        </a:spcBef>
                        <a:spcAft>
                          <a:spcPts val="0"/>
                        </a:spcAft>
                      </a:pPr>
                      <a:r>
                        <a:rPr lang="en-US" sz="1200" dirty="0">
                          <a:effectLst/>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OR</a:t>
                      </a: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p-value</a:t>
                      </a: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OR</a:t>
                      </a: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p-value</a:t>
                      </a: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OR</a:t>
                      </a: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p-value</a:t>
                      </a: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OR</a:t>
                      </a: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p-value</a:t>
                      </a: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34750721"/>
                  </a:ext>
                </a:extLst>
              </a:tr>
              <a:tr h="405427">
                <a:tc>
                  <a:txBody>
                    <a:bodyPr/>
                    <a:lstStyle/>
                    <a:p>
                      <a:pPr marL="0" marR="0">
                        <a:lnSpc>
                          <a:spcPct val="107000"/>
                        </a:lnSpc>
                        <a:spcBef>
                          <a:spcPts val="0"/>
                        </a:spcBef>
                        <a:spcAft>
                          <a:spcPts val="0"/>
                        </a:spcAft>
                      </a:pPr>
                      <a:r>
                        <a:rPr lang="en-US" sz="1200" dirty="0">
                          <a:effectLst/>
                        </a:rPr>
                        <a:t>Current CD4+</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18806280"/>
                  </a:ext>
                </a:extLst>
              </a:tr>
              <a:tr h="405427">
                <a:tc>
                  <a:txBody>
                    <a:bodyPr/>
                    <a:lstStyle/>
                    <a:p>
                      <a:pPr marL="0" marR="0">
                        <a:lnSpc>
                          <a:spcPct val="107000"/>
                        </a:lnSpc>
                        <a:spcBef>
                          <a:spcPts val="0"/>
                        </a:spcBef>
                        <a:spcAft>
                          <a:spcPts val="0"/>
                        </a:spcAft>
                      </a:pPr>
                      <a:r>
                        <a:rPr lang="en-US" sz="1200" dirty="0">
                          <a:effectLst/>
                        </a:rPr>
                        <a:t>Ln Nadir CD4+</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0.80 </a:t>
                      </a:r>
                      <a:endParaRPr lang="en-US" sz="1200" dirty="0" smtClean="0">
                        <a:effectLst/>
                      </a:endParaRPr>
                    </a:p>
                    <a:p>
                      <a:pPr marL="0" marR="0" algn="ctr">
                        <a:lnSpc>
                          <a:spcPct val="107000"/>
                        </a:lnSpc>
                        <a:spcBef>
                          <a:spcPts val="0"/>
                        </a:spcBef>
                        <a:spcAft>
                          <a:spcPts val="0"/>
                        </a:spcAft>
                      </a:pPr>
                      <a:r>
                        <a:rPr lang="en-US" sz="1200" dirty="0" smtClean="0">
                          <a:effectLst/>
                        </a:rPr>
                        <a:t>(</a:t>
                      </a:r>
                      <a:r>
                        <a:rPr lang="en-US" sz="1200" dirty="0">
                          <a:effectLst/>
                        </a:rPr>
                        <a:t>0.64-1.01)</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0.057</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0.74 </a:t>
                      </a:r>
                      <a:endParaRPr lang="en-US" sz="1200" dirty="0" smtClean="0">
                        <a:effectLst/>
                      </a:endParaRPr>
                    </a:p>
                    <a:p>
                      <a:pPr marL="0" marR="0" algn="ctr">
                        <a:lnSpc>
                          <a:spcPct val="107000"/>
                        </a:lnSpc>
                        <a:spcBef>
                          <a:spcPts val="0"/>
                        </a:spcBef>
                        <a:spcAft>
                          <a:spcPts val="0"/>
                        </a:spcAft>
                      </a:pPr>
                      <a:r>
                        <a:rPr lang="en-US" sz="1200" dirty="0" smtClean="0">
                          <a:effectLst/>
                        </a:rPr>
                        <a:t>(</a:t>
                      </a:r>
                      <a:r>
                        <a:rPr lang="en-US" sz="1200" dirty="0">
                          <a:effectLst/>
                        </a:rPr>
                        <a:t>0.57-0.95)</a:t>
                      </a:r>
                      <a:endParaRPr lang="en-US" sz="12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0.018</a:t>
                      </a:r>
                      <a:endParaRPr lang="en-US" sz="12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0.73 </a:t>
                      </a:r>
                      <a:endParaRPr lang="en-US" sz="1200" dirty="0" smtClean="0">
                        <a:effectLst/>
                      </a:endParaRPr>
                    </a:p>
                    <a:p>
                      <a:pPr marL="0" marR="0" algn="ctr">
                        <a:lnSpc>
                          <a:spcPct val="107000"/>
                        </a:lnSpc>
                        <a:spcBef>
                          <a:spcPts val="0"/>
                        </a:spcBef>
                        <a:spcAft>
                          <a:spcPts val="0"/>
                        </a:spcAft>
                      </a:pPr>
                      <a:r>
                        <a:rPr lang="en-US" sz="1200" dirty="0" smtClean="0">
                          <a:effectLst/>
                        </a:rPr>
                        <a:t>(</a:t>
                      </a:r>
                      <a:r>
                        <a:rPr lang="en-US" sz="1200" dirty="0">
                          <a:effectLst/>
                        </a:rPr>
                        <a:t>0.56-0.94)</a:t>
                      </a:r>
                      <a:endParaRPr lang="en-US" sz="12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0.017</a:t>
                      </a:r>
                      <a:endParaRPr lang="en-US" sz="12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0.72 </a:t>
                      </a:r>
                      <a:endParaRPr lang="en-US" sz="1200" dirty="0" smtClean="0">
                        <a:effectLst/>
                      </a:endParaRPr>
                    </a:p>
                    <a:p>
                      <a:pPr marL="0" marR="0" algn="ctr">
                        <a:lnSpc>
                          <a:spcPct val="107000"/>
                        </a:lnSpc>
                        <a:spcBef>
                          <a:spcPts val="0"/>
                        </a:spcBef>
                        <a:spcAft>
                          <a:spcPts val="0"/>
                        </a:spcAft>
                      </a:pPr>
                      <a:r>
                        <a:rPr lang="en-US" sz="1200" dirty="0" smtClean="0">
                          <a:effectLst/>
                        </a:rPr>
                        <a:t>(</a:t>
                      </a:r>
                      <a:r>
                        <a:rPr lang="en-US" sz="1200" dirty="0">
                          <a:effectLst/>
                        </a:rPr>
                        <a:t>0.56-0.94)</a:t>
                      </a:r>
                      <a:endParaRPr lang="en-US" sz="12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0.017</a:t>
                      </a:r>
                      <a:endParaRPr lang="en-US" sz="12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372145732"/>
                  </a:ext>
                </a:extLst>
              </a:tr>
              <a:tr h="405427">
                <a:tc>
                  <a:txBody>
                    <a:bodyPr/>
                    <a:lstStyle/>
                    <a:p>
                      <a:pPr marL="0" marR="0">
                        <a:lnSpc>
                          <a:spcPct val="107000"/>
                        </a:lnSpc>
                        <a:spcBef>
                          <a:spcPts val="0"/>
                        </a:spcBef>
                        <a:spcAft>
                          <a:spcPts val="0"/>
                        </a:spcAft>
                      </a:pPr>
                      <a:r>
                        <a:rPr lang="en-US" sz="1200" dirty="0">
                          <a:effectLst/>
                        </a:rPr>
                        <a:t>HIV duration (years)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1.04 </a:t>
                      </a:r>
                      <a:endParaRPr lang="en-US" sz="1200" dirty="0" smtClean="0">
                        <a:effectLst/>
                      </a:endParaRPr>
                    </a:p>
                    <a:p>
                      <a:pPr marL="0" marR="0" algn="ctr">
                        <a:lnSpc>
                          <a:spcPct val="107000"/>
                        </a:lnSpc>
                        <a:spcBef>
                          <a:spcPts val="0"/>
                        </a:spcBef>
                        <a:spcAft>
                          <a:spcPts val="0"/>
                        </a:spcAft>
                      </a:pPr>
                      <a:r>
                        <a:rPr lang="en-US" sz="1200" dirty="0" smtClean="0">
                          <a:effectLst/>
                        </a:rPr>
                        <a:t>(</a:t>
                      </a:r>
                      <a:r>
                        <a:rPr lang="en-US" sz="1200" dirty="0">
                          <a:effectLst/>
                        </a:rPr>
                        <a:t>0.99-1.08)</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0.095</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92831688"/>
                  </a:ext>
                </a:extLst>
              </a:tr>
              <a:tr h="405427">
                <a:tc>
                  <a:txBody>
                    <a:bodyPr/>
                    <a:lstStyle/>
                    <a:p>
                      <a:pPr marL="0" marR="0">
                        <a:lnSpc>
                          <a:spcPct val="107000"/>
                        </a:lnSpc>
                        <a:spcBef>
                          <a:spcPts val="0"/>
                        </a:spcBef>
                        <a:spcAft>
                          <a:spcPts val="0"/>
                        </a:spcAft>
                      </a:pPr>
                      <a:r>
                        <a:rPr lang="en-US" sz="1200" dirty="0">
                          <a:effectLst/>
                        </a:rPr>
                        <a:t>ART duration (years)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532629223"/>
                  </a:ext>
                </a:extLst>
              </a:tr>
              <a:tr h="405427">
                <a:tc>
                  <a:txBody>
                    <a:bodyPr/>
                    <a:lstStyle/>
                    <a:p>
                      <a:pPr marL="0" marR="0">
                        <a:lnSpc>
                          <a:spcPct val="107000"/>
                        </a:lnSpc>
                        <a:spcBef>
                          <a:spcPts val="0"/>
                        </a:spcBef>
                        <a:spcAft>
                          <a:spcPts val="0"/>
                        </a:spcAft>
                      </a:pPr>
                      <a:r>
                        <a:rPr lang="en-US" sz="1200" dirty="0">
                          <a:effectLst/>
                        </a:rPr>
                        <a:t>Current ABC use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86768338"/>
                  </a:ext>
                </a:extLst>
              </a:tr>
              <a:tr h="405427">
                <a:tc>
                  <a:txBody>
                    <a:bodyPr/>
                    <a:lstStyle/>
                    <a:p>
                      <a:pPr marL="0" marR="0">
                        <a:lnSpc>
                          <a:spcPct val="107000"/>
                        </a:lnSpc>
                        <a:spcBef>
                          <a:spcPts val="0"/>
                        </a:spcBef>
                        <a:spcAft>
                          <a:spcPts val="0"/>
                        </a:spcAft>
                      </a:pPr>
                      <a:r>
                        <a:rPr lang="en-US" sz="1200" dirty="0">
                          <a:effectLst/>
                        </a:rPr>
                        <a:t>Current PI use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1.95 </a:t>
                      </a:r>
                      <a:endParaRPr lang="en-US" sz="1200" dirty="0" smtClean="0">
                        <a:effectLst/>
                      </a:endParaRPr>
                    </a:p>
                    <a:p>
                      <a:pPr marL="0" marR="0" algn="ctr">
                        <a:lnSpc>
                          <a:spcPct val="107000"/>
                        </a:lnSpc>
                        <a:spcBef>
                          <a:spcPts val="0"/>
                        </a:spcBef>
                        <a:spcAft>
                          <a:spcPts val="0"/>
                        </a:spcAft>
                      </a:pPr>
                      <a:r>
                        <a:rPr lang="en-US" sz="1200" dirty="0" smtClean="0">
                          <a:effectLst/>
                        </a:rPr>
                        <a:t>(</a:t>
                      </a:r>
                      <a:r>
                        <a:rPr lang="en-US" sz="1200" dirty="0">
                          <a:effectLst/>
                        </a:rPr>
                        <a:t>1.16-3.29)</a:t>
                      </a:r>
                      <a:endParaRPr lang="en-US" sz="12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0.012</a:t>
                      </a:r>
                      <a:endParaRPr lang="en-US" sz="12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59241453"/>
                  </a:ext>
                </a:extLst>
              </a:tr>
            </a:tbl>
          </a:graphicData>
        </a:graphic>
      </p:graphicFrame>
      <p:sp>
        <p:nvSpPr>
          <p:cNvPr id="6" name="Rectangle 5"/>
          <p:cNvSpPr/>
          <p:nvPr/>
        </p:nvSpPr>
        <p:spPr>
          <a:xfrm>
            <a:off x="457200" y="1845333"/>
            <a:ext cx="8229600" cy="1014380"/>
          </a:xfrm>
          <a:prstGeom prst="rect">
            <a:avLst/>
          </a:prstGeom>
        </p:spPr>
        <p:txBody>
          <a:bodyPr wrap="square">
            <a:spAutoFit/>
          </a:bodyPr>
          <a:lstStyle/>
          <a:p>
            <a:pPr marL="0" marR="0">
              <a:lnSpc>
                <a:spcPct val="107000"/>
              </a:lnSpc>
              <a:spcBef>
                <a:spcPts val="0"/>
              </a:spcBef>
              <a:spcAft>
                <a:spcPts val="0"/>
              </a:spcAft>
            </a:pPr>
            <a:r>
              <a:rPr lang="en-US" sz="1400" dirty="0">
                <a:latin typeface="+mn-lt"/>
                <a:ea typeface="Calibri" panose="020F0502020204030204" pitchFamily="34" charset="0"/>
                <a:cs typeface="Times New Roman" panose="02020603050405020304" pitchFamily="18" charset="0"/>
              </a:rPr>
              <a:t>Model 1: Adjusted for country</a:t>
            </a:r>
          </a:p>
          <a:p>
            <a:pPr marL="0" marR="0">
              <a:lnSpc>
                <a:spcPct val="107000"/>
              </a:lnSpc>
              <a:spcBef>
                <a:spcPts val="0"/>
              </a:spcBef>
              <a:spcAft>
                <a:spcPts val="0"/>
              </a:spcAft>
            </a:pPr>
            <a:r>
              <a:rPr lang="en-US" sz="1400" dirty="0">
                <a:latin typeface="+mn-lt"/>
                <a:ea typeface="Calibri" panose="020F0502020204030204" pitchFamily="34" charset="0"/>
                <a:cs typeface="Times New Roman" panose="02020603050405020304" pitchFamily="18" charset="0"/>
              </a:rPr>
              <a:t>Model 2: Adjusted for country, age, sex</a:t>
            </a:r>
          </a:p>
          <a:p>
            <a:pPr marL="0" marR="0">
              <a:lnSpc>
                <a:spcPct val="107000"/>
              </a:lnSpc>
              <a:spcBef>
                <a:spcPts val="0"/>
              </a:spcBef>
              <a:spcAft>
                <a:spcPts val="0"/>
              </a:spcAft>
            </a:pPr>
            <a:r>
              <a:rPr lang="en-US" sz="1400" dirty="0">
                <a:latin typeface="+mn-lt"/>
                <a:ea typeface="Calibri" panose="020F0502020204030204" pitchFamily="34" charset="0"/>
                <a:cs typeface="Times New Roman" panose="02020603050405020304" pitchFamily="18" charset="0"/>
              </a:rPr>
              <a:t>Model 3: A</a:t>
            </a:r>
            <a:r>
              <a:rPr lang="en-US" sz="1400" dirty="0" smtClean="0">
                <a:latin typeface="+mn-lt"/>
                <a:ea typeface="Calibri" panose="020F0502020204030204" pitchFamily="34" charset="0"/>
                <a:cs typeface="Times New Roman" panose="02020603050405020304" pitchFamily="18" charset="0"/>
              </a:rPr>
              <a:t>djusted </a:t>
            </a:r>
            <a:r>
              <a:rPr lang="en-US" sz="1400" dirty="0">
                <a:latin typeface="+mn-lt"/>
                <a:ea typeface="Calibri" panose="020F0502020204030204" pitchFamily="34" charset="0"/>
                <a:cs typeface="Times New Roman" panose="02020603050405020304" pitchFamily="18" charset="0"/>
              </a:rPr>
              <a:t>for country, age, sex, DM, HTN, current smoking, total </a:t>
            </a:r>
            <a:r>
              <a:rPr lang="en-US" sz="1400" dirty="0" smtClean="0">
                <a:latin typeface="+mn-lt"/>
                <a:ea typeface="Calibri" panose="020F0502020204030204" pitchFamily="34" charset="0"/>
                <a:cs typeface="Times New Roman" panose="02020603050405020304" pitchFamily="18" charset="0"/>
              </a:rPr>
              <a:t>cholesterol</a:t>
            </a:r>
          </a:p>
          <a:p>
            <a:pPr marL="0" marR="0">
              <a:lnSpc>
                <a:spcPct val="107000"/>
              </a:lnSpc>
              <a:spcBef>
                <a:spcPts val="0"/>
              </a:spcBef>
              <a:spcAft>
                <a:spcPts val="0"/>
              </a:spcAft>
            </a:pPr>
            <a:r>
              <a:rPr lang="en-US" sz="1400" dirty="0" smtClean="0">
                <a:effectLst/>
                <a:latin typeface="+mn-lt"/>
                <a:ea typeface="Calibri" panose="020F0502020204030204" pitchFamily="34" charset="0"/>
                <a:cs typeface="Times New Roman" panose="02020603050405020304" pitchFamily="18" charset="0"/>
              </a:rPr>
              <a:t>* = p &gt;0.1</a:t>
            </a:r>
            <a:endParaRPr lang="en-US" sz="1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90151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Associations of Biomarkers of Inflammation </a:t>
            </a:r>
            <a:br>
              <a:rPr lang="en-US" dirty="0" smtClean="0"/>
            </a:br>
            <a:r>
              <a:rPr lang="en-US" dirty="0" smtClean="0"/>
              <a:t>with CAC&gt;0 among Ugandan Participants (n=200)</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57149300"/>
              </p:ext>
            </p:extLst>
          </p:nvPr>
        </p:nvGraphicFramePr>
        <p:xfrm>
          <a:off x="457200" y="1893298"/>
          <a:ext cx="8229600" cy="4023360"/>
        </p:xfrm>
        <a:graphic>
          <a:graphicData uri="http://schemas.openxmlformats.org/drawingml/2006/table">
            <a:tbl>
              <a:tblPr firstRow="1" firstCol="1" bandRow="1">
                <a:tableStyleId>{793D81CF-94F2-401A-BA57-92F5A7B2D0C5}</a:tableStyleId>
              </a:tblPr>
              <a:tblGrid>
                <a:gridCol w="1553322">
                  <a:extLst>
                    <a:ext uri="{9D8B030D-6E8A-4147-A177-3AD203B41FA5}">
                      <a16:colId xmlns:a16="http://schemas.microsoft.com/office/drawing/2014/main" xmlns="" val="711624932"/>
                    </a:ext>
                  </a:extLst>
                </a:gridCol>
                <a:gridCol w="2171411">
                  <a:extLst>
                    <a:ext uri="{9D8B030D-6E8A-4147-A177-3AD203B41FA5}">
                      <a16:colId xmlns:a16="http://schemas.microsoft.com/office/drawing/2014/main" xmlns="" val="1780268891"/>
                    </a:ext>
                  </a:extLst>
                </a:gridCol>
                <a:gridCol w="1166728">
                  <a:extLst>
                    <a:ext uri="{9D8B030D-6E8A-4147-A177-3AD203B41FA5}">
                      <a16:colId xmlns:a16="http://schemas.microsoft.com/office/drawing/2014/main" xmlns="" val="427751595"/>
                    </a:ext>
                  </a:extLst>
                </a:gridCol>
                <a:gridCol w="2171411">
                  <a:extLst>
                    <a:ext uri="{9D8B030D-6E8A-4147-A177-3AD203B41FA5}">
                      <a16:colId xmlns:a16="http://schemas.microsoft.com/office/drawing/2014/main" xmlns="" val="1973807339"/>
                    </a:ext>
                  </a:extLst>
                </a:gridCol>
                <a:gridCol w="1166728">
                  <a:extLst>
                    <a:ext uri="{9D8B030D-6E8A-4147-A177-3AD203B41FA5}">
                      <a16:colId xmlns:a16="http://schemas.microsoft.com/office/drawing/2014/main" xmlns="" val="661654645"/>
                    </a:ext>
                  </a:extLst>
                </a:gridCol>
              </a:tblGrid>
              <a:tr h="365760">
                <a:tc>
                  <a:txBody>
                    <a:bodyPr/>
                    <a:lstStyle/>
                    <a:p>
                      <a:pPr marL="0" marR="0">
                        <a:lnSpc>
                          <a:spcPct val="107000"/>
                        </a:lnSpc>
                        <a:spcBef>
                          <a:spcPts val="0"/>
                        </a:spcBef>
                        <a:spcAft>
                          <a:spcPts val="0"/>
                        </a:spcAft>
                      </a:pPr>
                      <a:r>
                        <a:rPr lang="en-US" sz="1200" dirty="0">
                          <a:effectLst/>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200" dirty="0">
                          <a:effectLst/>
                        </a:rPr>
                        <a:t>Unadjusted</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200" dirty="0" smtClean="0">
                          <a:effectLst/>
                        </a:rPr>
                        <a:t>Fully Adjusted Model </a:t>
                      </a:r>
                      <a:r>
                        <a:rPr lang="en-US" sz="1200" baseline="30000" dirty="0" smtClean="0"/>
                        <a:t>†</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xmlns="" val="588464189"/>
                  </a:ext>
                </a:extLst>
              </a:tr>
              <a:tr h="365760">
                <a:tc>
                  <a:txBody>
                    <a:bodyPr/>
                    <a:lstStyle/>
                    <a:p>
                      <a:pPr marL="0" marR="0">
                        <a:lnSpc>
                          <a:spcPct val="107000"/>
                        </a:lnSpc>
                        <a:spcBef>
                          <a:spcPts val="0"/>
                        </a:spcBef>
                        <a:spcAft>
                          <a:spcPts val="0"/>
                        </a:spcAft>
                      </a:pPr>
                      <a:r>
                        <a:rPr lang="en-US" sz="1200" dirty="0">
                          <a:effectLst/>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OR (95% CI)</a:t>
                      </a: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p-value</a:t>
                      </a: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OR</a:t>
                      </a: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p-value</a:t>
                      </a:r>
                      <a:endParaRPr lang="en-US" sz="12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52146277"/>
                  </a:ext>
                </a:extLst>
              </a:tr>
              <a:tr h="365760">
                <a:tc>
                  <a:txBody>
                    <a:bodyPr/>
                    <a:lstStyle/>
                    <a:p>
                      <a:pPr marL="0" marR="0">
                        <a:lnSpc>
                          <a:spcPct val="107000"/>
                        </a:lnSpc>
                        <a:spcBef>
                          <a:spcPts val="0"/>
                        </a:spcBef>
                        <a:spcAft>
                          <a:spcPts val="0"/>
                        </a:spcAft>
                      </a:pPr>
                      <a:r>
                        <a:rPr lang="en-US" sz="1200" dirty="0" smtClean="0">
                          <a:effectLst/>
                        </a:rPr>
                        <a:t>IL-6 </a:t>
                      </a:r>
                      <a:r>
                        <a:rPr lang="en-US" sz="1200" baseline="30000" dirty="0" smtClean="0">
                          <a:effectLst/>
                        </a:rPr>
                        <a:t>*</a:t>
                      </a:r>
                      <a:endParaRPr lang="en-US" sz="1200" baseline="30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1.20 (0.67-2.16)</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0.545</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1.15 (0.61-2.18)</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0.666</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53336220"/>
                  </a:ext>
                </a:extLst>
              </a:tr>
              <a:tr h="365760">
                <a:tc>
                  <a:txBody>
                    <a:bodyPr/>
                    <a:lstStyle/>
                    <a:p>
                      <a:pPr marL="0" marR="0">
                        <a:lnSpc>
                          <a:spcPct val="107000"/>
                        </a:lnSpc>
                        <a:spcBef>
                          <a:spcPts val="0"/>
                        </a:spcBef>
                        <a:spcAft>
                          <a:spcPts val="0"/>
                        </a:spcAft>
                      </a:pPr>
                      <a:r>
                        <a:rPr lang="en-US" sz="1200" dirty="0" err="1" smtClean="0">
                          <a:effectLst/>
                        </a:rPr>
                        <a:t>sVCAM</a:t>
                      </a:r>
                      <a:r>
                        <a:rPr lang="en-US" sz="1200" dirty="0" smtClean="0">
                          <a:effectLst/>
                        </a:rPr>
                        <a:t> </a:t>
                      </a:r>
                      <a:r>
                        <a:rPr lang="en-US" sz="1200" baseline="30000" dirty="0" smtClean="0">
                          <a:effectLst/>
                        </a:rPr>
                        <a:t>*</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2.29 (0.65-8.10)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0.199</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2.21 (0.53-9.19)</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0.277</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14698926"/>
                  </a:ext>
                </a:extLst>
              </a:tr>
              <a:tr h="365760">
                <a:tc>
                  <a:txBody>
                    <a:bodyPr/>
                    <a:lstStyle/>
                    <a:p>
                      <a:pPr marL="0" marR="0">
                        <a:lnSpc>
                          <a:spcPct val="107000"/>
                        </a:lnSpc>
                        <a:spcBef>
                          <a:spcPts val="0"/>
                        </a:spcBef>
                        <a:spcAft>
                          <a:spcPts val="0"/>
                        </a:spcAft>
                      </a:pPr>
                      <a:r>
                        <a:rPr lang="en-US" sz="1200" dirty="0" err="1" smtClean="0">
                          <a:effectLst/>
                        </a:rPr>
                        <a:t>sTNF</a:t>
                      </a:r>
                      <a:r>
                        <a:rPr lang="en-US" sz="1200" dirty="0" smtClean="0">
                          <a:effectLst/>
                        </a:rPr>
                        <a:t>-RII </a:t>
                      </a:r>
                      <a:r>
                        <a:rPr lang="en-US" sz="1200" baseline="30000" dirty="0" smtClean="0">
                          <a:effectLst/>
                        </a:rPr>
                        <a:t>*</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4.81 (0.95-24.3)</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0.057</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4.41 (0.71-27.3)</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0.110</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01180581"/>
                  </a:ext>
                </a:extLst>
              </a:tr>
              <a:tr h="365760">
                <a:tc>
                  <a:txBody>
                    <a:bodyPr/>
                    <a:lstStyle/>
                    <a:p>
                      <a:pPr marL="0" marR="0">
                        <a:lnSpc>
                          <a:spcPct val="107000"/>
                        </a:lnSpc>
                        <a:spcBef>
                          <a:spcPts val="0"/>
                        </a:spcBef>
                        <a:spcAft>
                          <a:spcPts val="0"/>
                        </a:spcAft>
                      </a:pPr>
                      <a:r>
                        <a:rPr lang="en-US" sz="1200" dirty="0" err="1" smtClean="0">
                          <a:effectLst/>
                        </a:rPr>
                        <a:t>hsCRP</a:t>
                      </a:r>
                      <a:r>
                        <a:rPr lang="en-US" sz="1200" dirty="0" smtClean="0">
                          <a:effectLst/>
                        </a:rPr>
                        <a:t> </a:t>
                      </a:r>
                      <a:r>
                        <a:rPr lang="en-US" sz="1200" baseline="30000" dirty="0" smtClean="0">
                          <a:effectLst/>
                        </a:rPr>
                        <a:t>*</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0.94 (0.65-1.37)</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0.748</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0.94 (0.63-1.41)</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0.780</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24825472"/>
                  </a:ext>
                </a:extLst>
              </a:tr>
              <a:tr h="365760">
                <a:tc>
                  <a:txBody>
                    <a:bodyPr/>
                    <a:lstStyle/>
                    <a:p>
                      <a:pPr marL="0" marR="0">
                        <a:lnSpc>
                          <a:spcPct val="107000"/>
                        </a:lnSpc>
                        <a:spcBef>
                          <a:spcPts val="0"/>
                        </a:spcBef>
                        <a:spcAft>
                          <a:spcPts val="0"/>
                        </a:spcAft>
                      </a:pPr>
                      <a:r>
                        <a:rPr lang="en-US" sz="1200" dirty="0" err="1" smtClean="0">
                          <a:effectLst/>
                        </a:rPr>
                        <a:t>sICAM</a:t>
                      </a:r>
                      <a:r>
                        <a:rPr lang="en-US" sz="1200" dirty="0" smtClean="0">
                          <a:effectLst/>
                        </a:rPr>
                        <a:t> </a:t>
                      </a:r>
                      <a:r>
                        <a:rPr lang="en-US" sz="1200" baseline="30000" dirty="0" smtClean="0">
                          <a:effectLst/>
                        </a:rPr>
                        <a:t>*</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3.06 (0.97-9.69)</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0.057</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a:solidFill>
                            <a:srgbClr val="FF0000"/>
                          </a:solidFill>
                          <a:effectLst/>
                        </a:rPr>
                        <a:t>4.11 (1.04-16.2)</a:t>
                      </a:r>
                      <a:endParaRPr lang="en-US" sz="1200" b="1">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solidFill>
                            <a:srgbClr val="FF0000"/>
                          </a:solidFill>
                          <a:effectLst/>
                        </a:rPr>
                        <a:t>0.044</a:t>
                      </a:r>
                      <a:endParaRPr lang="en-US" sz="12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39970633"/>
                  </a:ext>
                </a:extLst>
              </a:tr>
              <a:tr h="365760">
                <a:tc>
                  <a:txBody>
                    <a:bodyPr/>
                    <a:lstStyle/>
                    <a:p>
                      <a:pPr marL="0" marR="0">
                        <a:lnSpc>
                          <a:spcPct val="107000"/>
                        </a:lnSpc>
                        <a:spcBef>
                          <a:spcPts val="0"/>
                        </a:spcBef>
                        <a:spcAft>
                          <a:spcPts val="0"/>
                        </a:spcAft>
                      </a:pPr>
                      <a:r>
                        <a:rPr lang="en-US" sz="1200" dirty="0" smtClean="0">
                          <a:effectLst/>
                        </a:rPr>
                        <a:t>Fibrinogen </a:t>
                      </a:r>
                      <a:r>
                        <a:rPr lang="en-US" sz="1200" baseline="30000" dirty="0" smtClean="0">
                          <a:effectLst/>
                        </a:rPr>
                        <a:t>*</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1.09 (0.28-4.34)</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0.899</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1.13 (0.18-7.15)</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0.897</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775581257"/>
                  </a:ext>
                </a:extLst>
              </a:tr>
              <a:tr h="365760">
                <a:tc>
                  <a:txBody>
                    <a:bodyPr/>
                    <a:lstStyle/>
                    <a:p>
                      <a:pPr marL="0" marR="0">
                        <a:lnSpc>
                          <a:spcPct val="107000"/>
                        </a:lnSpc>
                        <a:spcBef>
                          <a:spcPts val="0"/>
                        </a:spcBef>
                        <a:spcAft>
                          <a:spcPts val="0"/>
                        </a:spcAft>
                      </a:pPr>
                      <a:r>
                        <a:rPr lang="en-US" sz="1200" dirty="0" smtClean="0">
                          <a:effectLst/>
                        </a:rPr>
                        <a:t>sCD14 </a:t>
                      </a:r>
                      <a:r>
                        <a:rPr lang="en-US" sz="1200" baseline="30000" dirty="0" smtClean="0">
                          <a:effectLst/>
                        </a:rPr>
                        <a:t>*</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3.49 (0.56-21.8)</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0.182</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1.94 (0.26-14.6)</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0.520</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87480429"/>
                  </a:ext>
                </a:extLst>
              </a:tr>
              <a:tr h="365760">
                <a:tc>
                  <a:txBody>
                    <a:bodyPr/>
                    <a:lstStyle/>
                    <a:p>
                      <a:pPr marL="0" marR="0">
                        <a:lnSpc>
                          <a:spcPct val="107000"/>
                        </a:lnSpc>
                        <a:spcBef>
                          <a:spcPts val="0"/>
                        </a:spcBef>
                        <a:spcAft>
                          <a:spcPts val="0"/>
                        </a:spcAft>
                      </a:pPr>
                      <a:r>
                        <a:rPr lang="en-US" sz="1200" dirty="0" smtClean="0">
                          <a:effectLst/>
                        </a:rPr>
                        <a:t>sCD163 </a:t>
                      </a:r>
                      <a:r>
                        <a:rPr lang="en-US" sz="1200" baseline="30000" dirty="0" smtClean="0">
                          <a:effectLst/>
                        </a:rPr>
                        <a:t>*</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solidFill>
                            <a:srgbClr val="FF0000"/>
                          </a:solidFill>
                          <a:effectLst/>
                        </a:rPr>
                        <a:t>3.77 (1.27-11.2)</a:t>
                      </a:r>
                      <a:endParaRPr lang="en-US" sz="12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solidFill>
                            <a:srgbClr val="FF0000"/>
                          </a:solidFill>
                          <a:effectLst/>
                        </a:rPr>
                        <a:t>0.017</a:t>
                      </a:r>
                      <a:endParaRPr lang="en-US" sz="12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solidFill>
                            <a:srgbClr val="FF0000"/>
                          </a:solidFill>
                          <a:effectLst/>
                        </a:rPr>
                        <a:t>6.40 (1.82-22.6)</a:t>
                      </a:r>
                      <a:endParaRPr lang="en-US" sz="12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solidFill>
                            <a:srgbClr val="FF0000"/>
                          </a:solidFill>
                          <a:effectLst/>
                        </a:rPr>
                        <a:t>0.004</a:t>
                      </a:r>
                      <a:endParaRPr lang="en-US" sz="12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41224527"/>
                  </a:ext>
                </a:extLst>
              </a:tr>
              <a:tr h="365760">
                <a:tc>
                  <a:txBody>
                    <a:bodyPr/>
                    <a:lstStyle/>
                    <a:p>
                      <a:pPr marL="0" marR="0">
                        <a:lnSpc>
                          <a:spcPct val="107000"/>
                        </a:lnSpc>
                        <a:spcBef>
                          <a:spcPts val="0"/>
                        </a:spcBef>
                        <a:spcAft>
                          <a:spcPts val="0"/>
                        </a:spcAft>
                      </a:pPr>
                      <a:r>
                        <a:rPr lang="en-US" sz="1200" dirty="0" smtClean="0">
                          <a:effectLst/>
                        </a:rPr>
                        <a:t>Oxidized LDL </a:t>
                      </a:r>
                      <a:r>
                        <a:rPr lang="en-US" sz="1200" baseline="30000" dirty="0" smtClean="0">
                          <a:effectLst/>
                        </a:rPr>
                        <a:t>*</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1.33 (0.89-2.00)</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0.161</a:t>
                      </a:r>
                      <a:endParaRPr lang="en-US" sz="12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a:solidFill>
                            <a:srgbClr val="FF0000"/>
                          </a:solidFill>
                          <a:effectLst/>
                        </a:rPr>
                        <a:t>1.58 (1.01-2.46)</a:t>
                      </a:r>
                      <a:endParaRPr lang="en-US" sz="1200" b="1">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b="1" dirty="0">
                          <a:solidFill>
                            <a:srgbClr val="FF0000"/>
                          </a:solidFill>
                          <a:effectLst/>
                        </a:rPr>
                        <a:t>0.043</a:t>
                      </a:r>
                      <a:endParaRPr lang="en-US" sz="12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34700458"/>
                  </a:ext>
                </a:extLst>
              </a:tr>
            </a:tbl>
          </a:graphicData>
        </a:graphic>
      </p:graphicFrame>
      <p:sp>
        <p:nvSpPr>
          <p:cNvPr id="7" name="Rectangle 6"/>
          <p:cNvSpPr/>
          <p:nvPr/>
        </p:nvSpPr>
        <p:spPr>
          <a:xfrm>
            <a:off x="457200" y="5916658"/>
            <a:ext cx="8356600" cy="275653"/>
          </a:xfrm>
          <a:prstGeom prst="rect">
            <a:avLst/>
          </a:prstGeom>
        </p:spPr>
        <p:txBody>
          <a:bodyPr wrap="square">
            <a:spAutoFit/>
          </a:bodyPr>
          <a:lstStyle/>
          <a:p>
            <a:pPr marL="0" marR="0">
              <a:lnSpc>
                <a:spcPct val="107000"/>
              </a:lnSpc>
              <a:spcBef>
                <a:spcPts val="0"/>
              </a:spcBef>
              <a:spcAft>
                <a:spcPts val="0"/>
              </a:spcAft>
            </a:pPr>
            <a:r>
              <a:rPr lang="en-US" sz="1200" dirty="0" smtClean="0">
                <a:ea typeface="Calibri" panose="020F0502020204030204" pitchFamily="34" charset="0"/>
                <a:cs typeface="Times New Roman" panose="02020603050405020304" pitchFamily="18" charset="0"/>
              </a:rPr>
              <a:t>* All biomarkers log-transformed for analyses. </a:t>
            </a:r>
            <a:r>
              <a:rPr lang="en-US" sz="1200" baseline="30000" dirty="0" smtClean="0">
                <a:ea typeface="Calibri" panose="020F0502020204030204" pitchFamily="34" charset="0"/>
                <a:cs typeface="Times New Roman" panose="02020603050405020304" pitchFamily="18" charset="0"/>
              </a:rPr>
              <a:t>†</a:t>
            </a:r>
            <a:r>
              <a:rPr lang="en-US" sz="1200" dirty="0" smtClean="0">
                <a:ea typeface="Calibri" panose="020F0502020204030204" pitchFamily="34" charset="0"/>
                <a:cs typeface="Times New Roman" panose="02020603050405020304" pitchFamily="18" charset="0"/>
              </a:rPr>
              <a:t> Model </a:t>
            </a:r>
            <a:r>
              <a:rPr lang="en-US" sz="1200" dirty="0">
                <a:ea typeface="Calibri" panose="020F0502020204030204" pitchFamily="34" charset="0"/>
                <a:cs typeface="Times New Roman" panose="02020603050405020304" pitchFamily="18" charset="0"/>
              </a:rPr>
              <a:t>adjusted for </a:t>
            </a:r>
            <a:r>
              <a:rPr lang="en-US" sz="1200" dirty="0" smtClean="0">
                <a:ea typeface="Calibri" panose="020F0502020204030204" pitchFamily="34" charset="0"/>
                <a:cs typeface="Times New Roman" panose="02020603050405020304" pitchFamily="18" charset="0"/>
              </a:rPr>
              <a:t>age</a:t>
            </a:r>
            <a:r>
              <a:rPr lang="en-US" sz="1200" dirty="0">
                <a:ea typeface="Calibri" panose="020F0502020204030204" pitchFamily="34" charset="0"/>
                <a:cs typeface="Times New Roman" panose="02020603050405020304" pitchFamily="18" charset="0"/>
              </a:rPr>
              <a:t>, sex, DM, HTN, current smoking, total cholesterol</a:t>
            </a:r>
          </a:p>
        </p:txBody>
      </p:sp>
    </p:spTree>
    <p:extLst>
      <p:ext uri="{BB962C8B-B14F-4D97-AF65-F5344CB8AC3E}">
        <p14:creationId xmlns:p14="http://schemas.microsoft.com/office/powerpoint/2010/main" val="35475622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Cross-sectional study</a:t>
            </a:r>
          </a:p>
          <a:p>
            <a:r>
              <a:rPr lang="en-US" dirty="0"/>
              <a:t>CAC is only an estimate of the underlying burden of subclinical coronary </a:t>
            </a:r>
            <a:r>
              <a:rPr lang="en-US" dirty="0" smtClean="0"/>
              <a:t>disease</a:t>
            </a:r>
          </a:p>
          <a:p>
            <a:r>
              <a:rPr lang="en-US" dirty="0" smtClean="0"/>
              <a:t>Minor differences in scanners and CT protocol are unlikely to explain large differences between Uganda and Cleveland</a:t>
            </a:r>
          </a:p>
          <a:p>
            <a:r>
              <a:rPr lang="en-US" dirty="0" smtClean="0"/>
              <a:t>Many underlying differences between groups increases the possibility of residual confounding</a:t>
            </a:r>
          </a:p>
          <a:p>
            <a:pPr lvl="1"/>
            <a:r>
              <a:rPr lang="en-US" dirty="0" smtClean="0"/>
              <a:t>On balance, however, Ugandans had higher prevalence of CVD risk factors</a:t>
            </a:r>
          </a:p>
        </p:txBody>
      </p:sp>
      <p:sp>
        <p:nvSpPr>
          <p:cNvPr id="4" name="Slide Number Placeholder 3"/>
          <p:cNvSpPr>
            <a:spLocks noGrp="1"/>
          </p:cNvSpPr>
          <p:nvPr>
            <p:ph type="sldNum" sz="quarter" idx="10"/>
          </p:nvPr>
        </p:nvSpPr>
        <p:spPr/>
        <p:txBody>
          <a:bodyPr/>
          <a:lstStyle/>
          <a:p>
            <a:pPr>
              <a:defRPr/>
            </a:pPr>
            <a:fld id="{BF3D5D8C-98A5-45AC-A80C-F8229650E851}" type="slidenum">
              <a:rPr lang="en-US" altLang="en-US" smtClean="0"/>
              <a:pPr>
                <a:defRPr/>
              </a:pPr>
              <a:t>16</a:t>
            </a:fld>
            <a:endParaRPr lang="en-US" altLang="en-US"/>
          </a:p>
        </p:txBody>
      </p:sp>
    </p:spTree>
    <p:extLst>
      <p:ext uri="{BB962C8B-B14F-4D97-AF65-F5344CB8AC3E}">
        <p14:creationId xmlns:p14="http://schemas.microsoft.com/office/powerpoint/2010/main" val="1291298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grpSp>
        <p:nvGrpSpPr>
          <p:cNvPr id="25" name="Group 24"/>
          <p:cNvGrpSpPr/>
          <p:nvPr/>
        </p:nvGrpSpPr>
        <p:grpSpPr>
          <a:xfrm>
            <a:off x="5388230" y="1873746"/>
            <a:ext cx="3404060" cy="3559362"/>
            <a:chOff x="2483141" y="1593907"/>
            <a:chExt cx="3404060" cy="3559362"/>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4311" t="39995" r="35399" b="39147"/>
            <a:stretch/>
          </p:blipFill>
          <p:spPr>
            <a:xfrm>
              <a:off x="2483141" y="1988190"/>
              <a:ext cx="3078759" cy="3165079"/>
            </a:xfrm>
            <a:prstGeom prst="rect">
              <a:avLst/>
            </a:prstGeom>
          </p:spPr>
        </p:pic>
        <p:sp>
          <p:nvSpPr>
            <p:cNvPr id="19" name="Freeform 18"/>
            <p:cNvSpPr/>
            <p:nvPr/>
          </p:nvSpPr>
          <p:spPr>
            <a:xfrm>
              <a:off x="2919369" y="1970271"/>
              <a:ext cx="419905" cy="101810"/>
            </a:xfrm>
            <a:custGeom>
              <a:avLst/>
              <a:gdLst>
                <a:gd name="connsiteX0" fmla="*/ 0 w 419905"/>
                <a:gd name="connsiteY0" fmla="*/ 9531 h 101810"/>
                <a:gd name="connsiteX1" fmla="*/ 67112 w 419905"/>
                <a:gd name="connsiteY1" fmla="*/ 59865 h 101810"/>
                <a:gd name="connsiteX2" fmla="*/ 83890 w 419905"/>
                <a:gd name="connsiteY2" fmla="*/ 85032 h 101810"/>
                <a:gd name="connsiteX3" fmla="*/ 125835 w 419905"/>
                <a:gd name="connsiteY3" fmla="*/ 93421 h 101810"/>
                <a:gd name="connsiteX4" fmla="*/ 151002 w 419905"/>
                <a:gd name="connsiteY4" fmla="*/ 101810 h 101810"/>
                <a:gd name="connsiteX5" fmla="*/ 276837 w 419905"/>
                <a:gd name="connsiteY5" fmla="*/ 85032 h 101810"/>
                <a:gd name="connsiteX6" fmla="*/ 302003 w 419905"/>
                <a:gd name="connsiteY6" fmla="*/ 68254 h 101810"/>
                <a:gd name="connsiteX7" fmla="*/ 310392 w 419905"/>
                <a:gd name="connsiteY7" fmla="*/ 43087 h 101810"/>
                <a:gd name="connsiteX8" fmla="*/ 385893 w 419905"/>
                <a:gd name="connsiteY8" fmla="*/ 1142 h 101810"/>
                <a:gd name="connsiteX9" fmla="*/ 419449 w 419905"/>
                <a:gd name="connsiteY9" fmla="*/ 9531 h 101810"/>
                <a:gd name="connsiteX10" fmla="*/ 394282 w 419905"/>
                <a:gd name="connsiteY10" fmla="*/ 17920 h 101810"/>
                <a:gd name="connsiteX11" fmla="*/ 385893 w 419905"/>
                <a:gd name="connsiteY11" fmla="*/ 43087 h 101810"/>
                <a:gd name="connsiteX12" fmla="*/ 335559 w 419905"/>
                <a:gd name="connsiteY12" fmla="*/ 76643 h 101810"/>
                <a:gd name="connsiteX13" fmla="*/ 251670 w 419905"/>
                <a:gd name="connsiteY13" fmla="*/ 68254 h 101810"/>
                <a:gd name="connsiteX14" fmla="*/ 218114 w 419905"/>
                <a:gd name="connsiteY14" fmla="*/ 59865 h 101810"/>
                <a:gd name="connsiteX15" fmla="*/ 167780 w 419905"/>
                <a:gd name="connsiteY15" fmla="*/ 34698 h 101810"/>
                <a:gd name="connsiteX16" fmla="*/ 83890 w 419905"/>
                <a:gd name="connsiteY16" fmla="*/ 26309 h 101810"/>
                <a:gd name="connsiteX17" fmla="*/ 167780 w 419905"/>
                <a:gd name="connsiteY17" fmla="*/ 1142 h 101810"/>
                <a:gd name="connsiteX18" fmla="*/ 352337 w 419905"/>
                <a:gd name="connsiteY18" fmla="*/ 9531 h 101810"/>
                <a:gd name="connsiteX19" fmla="*/ 385893 w 419905"/>
                <a:gd name="connsiteY19" fmla="*/ 17920 h 101810"/>
                <a:gd name="connsiteX20" fmla="*/ 360726 w 419905"/>
                <a:gd name="connsiteY20" fmla="*/ 26309 h 101810"/>
                <a:gd name="connsiteX21" fmla="*/ 184558 w 419905"/>
                <a:gd name="connsiteY21" fmla="*/ 17920 h 101810"/>
                <a:gd name="connsiteX22" fmla="*/ 109057 w 419905"/>
                <a:gd name="connsiteY22" fmla="*/ 26309 h 101810"/>
                <a:gd name="connsiteX23" fmla="*/ 335559 w 419905"/>
                <a:gd name="connsiteY23" fmla="*/ 34698 h 101810"/>
                <a:gd name="connsiteX24" fmla="*/ 251670 w 419905"/>
                <a:gd name="connsiteY24" fmla="*/ 26309 h 101810"/>
                <a:gd name="connsiteX25" fmla="*/ 58723 w 419905"/>
                <a:gd name="connsiteY25" fmla="*/ 34698 h 101810"/>
                <a:gd name="connsiteX26" fmla="*/ 75501 w 419905"/>
                <a:gd name="connsiteY26" fmla="*/ 59865 h 101810"/>
                <a:gd name="connsiteX27" fmla="*/ 142613 w 419905"/>
                <a:gd name="connsiteY27" fmla="*/ 76643 h 101810"/>
                <a:gd name="connsiteX28" fmla="*/ 234892 w 419905"/>
                <a:gd name="connsiteY28" fmla="*/ 68254 h 101810"/>
                <a:gd name="connsiteX29" fmla="*/ 260059 w 419905"/>
                <a:gd name="connsiteY29" fmla="*/ 51476 h 101810"/>
                <a:gd name="connsiteX30" fmla="*/ 327170 w 419905"/>
                <a:gd name="connsiteY30" fmla="*/ 34698 h 101810"/>
                <a:gd name="connsiteX31" fmla="*/ 360726 w 419905"/>
                <a:gd name="connsiteY31" fmla="*/ 43087 h 101810"/>
                <a:gd name="connsiteX32" fmla="*/ 327170 w 419905"/>
                <a:gd name="connsiteY32" fmla="*/ 59865 h 101810"/>
                <a:gd name="connsiteX33" fmla="*/ 92279 w 419905"/>
                <a:gd name="connsiteY33" fmla="*/ 59865 h 10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9905" h="101810">
                  <a:moveTo>
                    <a:pt x="0" y="9531"/>
                  </a:moveTo>
                  <a:cubicBezTo>
                    <a:pt x="35307" y="30715"/>
                    <a:pt x="42648" y="30508"/>
                    <a:pt x="67112" y="59865"/>
                  </a:cubicBezTo>
                  <a:cubicBezTo>
                    <a:pt x="73567" y="67610"/>
                    <a:pt x="75136" y="80030"/>
                    <a:pt x="83890" y="85032"/>
                  </a:cubicBezTo>
                  <a:cubicBezTo>
                    <a:pt x="96270" y="92106"/>
                    <a:pt x="112002" y="89963"/>
                    <a:pt x="125835" y="93421"/>
                  </a:cubicBezTo>
                  <a:cubicBezTo>
                    <a:pt x="134414" y="95566"/>
                    <a:pt x="142613" y="99014"/>
                    <a:pt x="151002" y="101810"/>
                  </a:cubicBezTo>
                  <a:cubicBezTo>
                    <a:pt x="173490" y="99936"/>
                    <a:pt x="242571" y="102165"/>
                    <a:pt x="276837" y="85032"/>
                  </a:cubicBezTo>
                  <a:cubicBezTo>
                    <a:pt x="285855" y="80523"/>
                    <a:pt x="293614" y="73847"/>
                    <a:pt x="302003" y="68254"/>
                  </a:cubicBezTo>
                  <a:cubicBezTo>
                    <a:pt x="304799" y="59865"/>
                    <a:pt x="304139" y="49340"/>
                    <a:pt x="310392" y="43087"/>
                  </a:cubicBezTo>
                  <a:cubicBezTo>
                    <a:pt x="339238" y="14241"/>
                    <a:pt x="354246" y="11691"/>
                    <a:pt x="385893" y="1142"/>
                  </a:cubicBezTo>
                  <a:cubicBezTo>
                    <a:pt x="397078" y="3938"/>
                    <a:pt x="414293" y="-781"/>
                    <a:pt x="419449" y="9531"/>
                  </a:cubicBezTo>
                  <a:cubicBezTo>
                    <a:pt x="423404" y="17440"/>
                    <a:pt x="400535" y="11667"/>
                    <a:pt x="394282" y="17920"/>
                  </a:cubicBezTo>
                  <a:cubicBezTo>
                    <a:pt x="388029" y="24173"/>
                    <a:pt x="392146" y="36834"/>
                    <a:pt x="385893" y="43087"/>
                  </a:cubicBezTo>
                  <a:cubicBezTo>
                    <a:pt x="371634" y="57346"/>
                    <a:pt x="335559" y="76643"/>
                    <a:pt x="335559" y="76643"/>
                  </a:cubicBezTo>
                  <a:cubicBezTo>
                    <a:pt x="307596" y="73847"/>
                    <a:pt x="279490" y="72228"/>
                    <a:pt x="251670" y="68254"/>
                  </a:cubicBezTo>
                  <a:cubicBezTo>
                    <a:pt x="240256" y="66623"/>
                    <a:pt x="228711" y="64407"/>
                    <a:pt x="218114" y="59865"/>
                  </a:cubicBezTo>
                  <a:cubicBezTo>
                    <a:pt x="183274" y="44933"/>
                    <a:pt x="204543" y="40354"/>
                    <a:pt x="167780" y="34698"/>
                  </a:cubicBezTo>
                  <a:cubicBezTo>
                    <a:pt x="140004" y="30425"/>
                    <a:pt x="111853" y="29105"/>
                    <a:pt x="83890" y="26309"/>
                  </a:cubicBezTo>
                  <a:cubicBezTo>
                    <a:pt x="32187" y="-8160"/>
                    <a:pt x="34927" y="1142"/>
                    <a:pt x="167780" y="1142"/>
                  </a:cubicBezTo>
                  <a:cubicBezTo>
                    <a:pt x="229363" y="1142"/>
                    <a:pt x="290818" y="6735"/>
                    <a:pt x="352337" y="9531"/>
                  </a:cubicBezTo>
                  <a:cubicBezTo>
                    <a:pt x="363522" y="12327"/>
                    <a:pt x="380737" y="7608"/>
                    <a:pt x="385893" y="17920"/>
                  </a:cubicBezTo>
                  <a:cubicBezTo>
                    <a:pt x="389848" y="25829"/>
                    <a:pt x="369569" y="26309"/>
                    <a:pt x="360726" y="26309"/>
                  </a:cubicBezTo>
                  <a:cubicBezTo>
                    <a:pt x="301937" y="26309"/>
                    <a:pt x="243281" y="20716"/>
                    <a:pt x="184558" y="17920"/>
                  </a:cubicBezTo>
                  <a:cubicBezTo>
                    <a:pt x="159391" y="20716"/>
                    <a:pt x="83890" y="23513"/>
                    <a:pt x="109057" y="26309"/>
                  </a:cubicBezTo>
                  <a:cubicBezTo>
                    <a:pt x="184147" y="34652"/>
                    <a:pt x="260007" y="34698"/>
                    <a:pt x="335559" y="34698"/>
                  </a:cubicBezTo>
                  <a:cubicBezTo>
                    <a:pt x="363661" y="34698"/>
                    <a:pt x="279633" y="29105"/>
                    <a:pt x="251670" y="26309"/>
                  </a:cubicBezTo>
                  <a:cubicBezTo>
                    <a:pt x="187354" y="29105"/>
                    <a:pt x="121962" y="22652"/>
                    <a:pt x="58723" y="34698"/>
                  </a:cubicBezTo>
                  <a:cubicBezTo>
                    <a:pt x="48819" y="36585"/>
                    <a:pt x="67628" y="53567"/>
                    <a:pt x="75501" y="59865"/>
                  </a:cubicBezTo>
                  <a:cubicBezTo>
                    <a:pt x="84100" y="66744"/>
                    <a:pt x="140524" y="76225"/>
                    <a:pt x="142613" y="76643"/>
                  </a:cubicBezTo>
                  <a:cubicBezTo>
                    <a:pt x="173373" y="73847"/>
                    <a:pt x="204691" y="74726"/>
                    <a:pt x="234892" y="68254"/>
                  </a:cubicBezTo>
                  <a:cubicBezTo>
                    <a:pt x="244751" y="66141"/>
                    <a:pt x="251041" y="55985"/>
                    <a:pt x="260059" y="51476"/>
                  </a:cubicBezTo>
                  <a:cubicBezTo>
                    <a:pt x="277257" y="42877"/>
                    <a:pt x="311215" y="37889"/>
                    <a:pt x="327170" y="34698"/>
                  </a:cubicBezTo>
                  <a:cubicBezTo>
                    <a:pt x="338355" y="37494"/>
                    <a:pt x="360726" y="31557"/>
                    <a:pt x="360726" y="43087"/>
                  </a:cubicBezTo>
                  <a:cubicBezTo>
                    <a:pt x="360726" y="55593"/>
                    <a:pt x="339651" y="59085"/>
                    <a:pt x="327170" y="59865"/>
                  </a:cubicBezTo>
                  <a:cubicBezTo>
                    <a:pt x="249025" y="64749"/>
                    <a:pt x="170576" y="59865"/>
                    <a:pt x="92279" y="59865"/>
                  </a:cubicBezTo>
                </a:path>
              </a:pathLst>
            </a:custGeom>
            <a:ln w="381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0" name="Oval 19"/>
            <p:cNvSpPr/>
            <p:nvPr/>
          </p:nvSpPr>
          <p:spPr>
            <a:xfrm>
              <a:off x="3785758" y="1593908"/>
              <a:ext cx="2101443" cy="58723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Oval 20"/>
            <p:cNvSpPr/>
            <p:nvPr/>
          </p:nvSpPr>
          <p:spPr>
            <a:xfrm>
              <a:off x="4836479" y="1593907"/>
              <a:ext cx="1050722" cy="1392573"/>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ectangle 21"/>
            <p:cNvSpPr/>
            <p:nvPr/>
          </p:nvSpPr>
          <p:spPr>
            <a:xfrm rot="20606166">
              <a:off x="5151954" y="2791060"/>
              <a:ext cx="369965" cy="26005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p:nvPr/>
          </p:nvSpPr>
          <p:spPr>
            <a:xfrm rot="20606166">
              <a:off x="4813282" y="2107100"/>
              <a:ext cx="369965" cy="26005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p:cNvSpPr/>
            <p:nvPr/>
          </p:nvSpPr>
          <p:spPr>
            <a:xfrm rot="20606166">
              <a:off x="3911760" y="1862776"/>
              <a:ext cx="369965" cy="26005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6" name="TextBox 25"/>
          <p:cNvSpPr txBox="1"/>
          <p:nvPr/>
        </p:nvSpPr>
        <p:spPr>
          <a:xfrm>
            <a:off x="457199" y="1809136"/>
            <a:ext cx="4688983" cy="427809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t>Despite a high burden of risk factors, this Ugandan cohort of PLWH and controls had substantially lower rates of calcified coronary plaque compared to a US cohort. </a:t>
            </a:r>
            <a:endParaRPr lang="en-US" dirty="0" smtClean="0"/>
          </a:p>
          <a:p>
            <a:pPr marL="285750" indent="-285750">
              <a:spcAft>
                <a:spcPts val="1200"/>
              </a:spcAft>
              <a:buFont typeface="Arial" panose="020B0604020202020204" pitchFamily="34" charset="0"/>
              <a:buChar char="•"/>
            </a:pPr>
            <a:r>
              <a:rPr lang="en-US" dirty="0"/>
              <a:t>Lower nadir CD4+ count and higher systemic levels of inflammation and immune activation were associated with </a:t>
            </a:r>
            <a:r>
              <a:rPr lang="en-US" dirty="0" smtClean="0"/>
              <a:t>CAC&gt;0 among Ugandan subjects.</a:t>
            </a:r>
            <a:endParaRPr lang="en-US" dirty="0"/>
          </a:p>
          <a:p>
            <a:pPr marL="285750" indent="-285750">
              <a:spcAft>
                <a:spcPts val="1200"/>
              </a:spcAft>
              <a:buFont typeface="Arial" panose="020B0604020202020204" pitchFamily="34" charset="0"/>
              <a:buChar char="•"/>
            </a:pPr>
            <a:r>
              <a:rPr lang="en-US" dirty="0" smtClean="0"/>
              <a:t>Better imaging studies (i.e. CT angiography) are needed to further clarify the prevalence of subclinical coronary disease in sub-Saharan African populations</a:t>
            </a:r>
          </a:p>
        </p:txBody>
      </p:sp>
    </p:spTree>
    <p:extLst>
      <p:ext uri="{BB962C8B-B14F-4D97-AF65-F5344CB8AC3E}">
        <p14:creationId xmlns:p14="http://schemas.microsoft.com/office/powerpoint/2010/main" val="1146360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299"/>
            <a:ext cx="8229600" cy="636588"/>
          </a:xfrm>
        </p:spPr>
        <p:txBody>
          <a:bodyPr>
            <a:normAutofit fontScale="90000"/>
          </a:bodyPr>
          <a:lstStyle/>
          <a:p>
            <a:pPr algn="ctr"/>
            <a:r>
              <a:rPr lang="en-US" sz="4800" dirty="0" smtClean="0"/>
              <a:t>Thank you</a:t>
            </a:r>
            <a:endParaRPr lang="en-US" sz="4800" dirty="0"/>
          </a:p>
        </p:txBody>
      </p:sp>
      <p:sp>
        <p:nvSpPr>
          <p:cNvPr id="3" name="Content Placeholder 2"/>
          <p:cNvSpPr>
            <a:spLocks noGrp="1"/>
          </p:cNvSpPr>
          <p:nvPr>
            <p:ph sz="quarter" idx="11"/>
          </p:nvPr>
        </p:nvSpPr>
        <p:spPr>
          <a:xfrm>
            <a:off x="457200" y="1322980"/>
            <a:ext cx="8229600" cy="4775816"/>
          </a:xfrm>
        </p:spPr>
        <p:txBody>
          <a:bodyPr numCol="3"/>
          <a:lstStyle/>
          <a:p>
            <a:pPr marL="0" indent="0">
              <a:lnSpc>
                <a:spcPct val="110000"/>
              </a:lnSpc>
              <a:buNone/>
            </a:pPr>
            <a:r>
              <a:rPr lang="en-US" sz="1100" b="1" u="sng" dirty="0" smtClean="0"/>
              <a:t>Case Western/UH:</a:t>
            </a:r>
          </a:p>
          <a:p>
            <a:pPr>
              <a:lnSpc>
                <a:spcPct val="110000"/>
              </a:lnSpc>
            </a:pPr>
            <a:r>
              <a:rPr lang="en-US" sz="1100" dirty="0" smtClean="0"/>
              <a:t>Grace </a:t>
            </a:r>
            <a:r>
              <a:rPr lang="en-US" sz="1100" dirty="0" err="1" smtClean="0"/>
              <a:t>McComsey</a:t>
            </a:r>
            <a:endParaRPr lang="en-US" sz="1100" dirty="0" smtClean="0"/>
          </a:p>
          <a:p>
            <a:pPr>
              <a:lnSpc>
                <a:spcPct val="110000"/>
              </a:lnSpc>
            </a:pPr>
            <a:r>
              <a:rPr lang="en-US" sz="1100" dirty="0" smtClean="0"/>
              <a:t>Brian </a:t>
            </a:r>
            <a:r>
              <a:rPr lang="en-US" sz="1100" dirty="0" err="1" smtClean="0"/>
              <a:t>Hoit</a:t>
            </a:r>
            <a:endParaRPr lang="en-US" sz="1100" dirty="0" smtClean="0"/>
          </a:p>
          <a:p>
            <a:pPr>
              <a:lnSpc>
                <a:spcPct val="110000"/>
              </a:lnSpc>
            </a:pPr>
            <a:r>
              <a:rPr lang="en-US" sz="1100" dirty="0" smtClean="0"/>
              <a:t>Dan Simon</a:t>
            </a:r>
          </a:p>
          <a:p>
            <a:pPr>
              <a:lnSpc>
                <a:spcPct val="110000"/>
              </a:lnSpc>
            </a:pPr>
            <a:r>
              <a:rPr lang="en-US" sz="1100" dirty="0" smtClean="0"/>
              <a:t>Mark </a:t>
            </a:r>
            <a:r>
              <a:rPr lang="en-US" sz="1100" dirty="0" err="1" smtClean="0"/>
              <a:t>Schluchter</a:t>
            </a:r>
            <a:endParaRPr lang="en-US" sz="1100" dirty="0"/>
          </a:p>
          <a:p>
            <a:pPr>
              <a:lnSpc>
                <a:spcPct val="110000"/>
              </a:lnSpc>
            </a:pPr>
            <a:r>
              <a:rPr lang="en-US" sz="1100" dirty="0" smtClean="0"/>
              <a:t>Ben </a:t>
            </a:r>
            <a:r>
              <a:rPr lang="en-US" sz="1100" dirty="0" err="1" smtClean="0"/>
              <a:t>Alencherry</a:t>
            </a:r>
            <a:endParaRPr lang="en-US" sz="1100" dirty="0" smtClean="0"/>
          </a:p>
          <a:p>
            <a:pPr>
              <a:lnSpc>
                <a:spcPct val="110000"/>
              </a:lnSpc>
            </a:pPr>
            <a:r>
              <a:rPr lang="en-US" sz="1100" dirty="0" smtClean="0"/>
              <a:t>Robert </a:t>
            </a:r>
            <a:r>
              <a:rPr lang="en-US" sz="1100" dirty="0" err="1" smtClean="0"/>
              <a:t>Gilkeson</a:t>
            </a:r>
            <a:endParaRPr lang="en-US" sz="1100" dirty="0" smtClean="0"/>
          </a:p>
          <a:p>
            <a:pPr>
              <a:lnSpc>
                <a:spcPct val="110000"/>
              </a:lnSpc>
            </a:pPr>
            <a:endParaRPr lang="en-US" sz="1100" b="1" u="sng" dirty="0"/>
          </a:p>
          <a:p>
            <a:pPr>
              <a:lnSpc>
                <a:spcPct val="110000"/>
              </a:lnSpc>
            </a:pPr>
            <a:r>
              <a:rPr lang="en-US" sz="1100" b="1" u="sng" dirty="0" smtClean="0"/>
              <a:t>Cleveland Clinic</a:t>
            </a:r>
          </a:p>
          <a:p>
            <a:pPr>
              <a:lnSpc>
                <a:spcPct val="110000"/>
              </a:lnSpc>
            </a:pPr>
            <a:r>
              <a:rPr lang="en-US" sz="1100" dirty="0" smtClean="0"/>
              <a:t>Wilson Tang</a:t>
            </a:r>
          </a:p>
          <a:p>
            <a:pPr>
              <a:lnSpc>
                <a:spcPct val="110000"/>
              </a:lnSpc>
            </a:pPr>
            <a:endParaRPr lang="en-US" sz="1100" b="1" u="sng" dirty="0"/>
          </a:p>
          <a:p>
            <a:pPr>
              <a:lnSpc>
                <a:spcPct val="110000"/>
              </a:lnSpc>
            </a:pPr>
            <a:r>
              <a:rPr lang="en-US" sz="1100" b="1" u="sng" dirty="0" smtClean="0"/>
              <a:t>University </a:t>
            </a:r>
            <a:r>
              <a:rPr lang="en-US" sz="1100" b="1" u="sng" dirty="0"/>
              <a:t>of Edinburgh</a:t>
            </a:r>
            <a:r>
              <a:rPr lang="en-US" sz="1100" dirty="0"/>
              <a:t>:</a:t>
            </a:r>
          </a:p>
          <a:p>
            <a:pPr>
              <a:lnSpc>
                <a:spcPct val="110000"/>
              </a:lnSpc>
            </a:pPr>
            <a:r>
              <a:rPr lang="en-US" sz="1100" dirty="0" err="1" smtClean="0"/>
              <a:t>Anoop</a:t>
            </a:r>
            <a:r>
              <a:rPr lang="en-US" sz="1100" dirty="0" smtClean="0"/>
              <a:t> </a:t>
            </a:r>
            <a:r>
              <a:rPr lang="en-US" sz="1100" dirty="0"/>
              <a:t>Shah</a:t>
            </a:r>
          </a:p>
          <a:p>
            <a:pPr>
              <a:lnSpc>
                <a:spcPct val="110000"/>
              </a:lnSpc>
            </a:pPr>
            <a:endParaRPr lang="en-US" sz="1100" u="sng" dirty="0" smtClean="0"/>
          </a:p>
          <a:p>
            <a:pPr>
              <a:lnSpc>
                <a:spcPct val="110000"/>
              </a:lnSpc>
            </a:pPr>
            <a:r>
              <a:rPr lang="en-US" sz="1100" b="1" u="sng" dirty="0" smtClean="0"/>
              <a:t>University of Cincinnati: </a:t>
            </a:r>
          </a:p>
          <a:p>
            <a:pPr>
              <a:lnSpc>
                <a:spcPct val="110000"/>
              </a:lnSpc>
            </a:pPr>
            <a:r>
              <a:rPr lang="en-US" sz="1100" dirty="0" err="1" smtClean="0"/>
              <a:t>Moises</a:t>
            </a:r>
            <a:r>
              <a:rPr lang="en-US" sz="1100" dirty="0" smtClean="0"/>
              <a:t> </a:t>
            </a:r>
            <a:r>
              <a:rPr lang="en-US" sz="1100" dirty="0" err="1" smtClean="0"/>
              <a:t>Huaman</a:t>
            </a:r>
            <a:r>
              <a:rPr lang="en-US" sz="1100" dirty="0" smtClean="0"/>
              <a:t> </a:t>
            </a:r>
          </a:p>
          <a:p>
            <a:pPr>
              <a:lnSpc>
                <a:spcPct val="110000"/>
              </a:lnSpc>
            </a:pPr>
            <a:r>
              <a:rPr lang="en-US" sz="1100" dirty="0" smtClean="0"/>
              <a:t>Carl </a:t>
            </a:r>
            <a:r>
              <a:rPr lang="en-US" sz="1100" dirty="0" err="1" smtClean="0"/>
              <a:t>Fichtenbaum</a:t>
            </a:r>
            <a:endParaRPr lang="en-US" sz="1100" dirty="0" smtClean="0"/>
          </a:p>
          <a:p>
            <a:pPr>
              <a:lnSpc>
                <a:spcPct val="110000"/>
              </a:lnSpc>
            </a:pPr>
            <a:endParaRPr lang="en-US" sz="1100" b="1" u="sng" dirty="0" smtClean="0"/>
          </a:p>
          <a:p>
            <a:pPr>
              <a:lnSpc>
                <a:spcPct val="110000"/>
              </a:lnSpc>
            </a:pPr>
            <a:r>
              <a:rPr lang="en-US" sz="1100" b="1" u="sng" dirty="0" err="1" smtClean="0"/>
              <a:t>Makay</a:t>
            </a:r>
            <a:r>
              <a:rPr lang="en-US" sz="1100" b="1" u="sng" dirty="0" smtClean="0"/>
              <a:t> </a:t>
            </a:r>
            <a:r>
              <a:rPr lang="en-US" sz="1100" b="1" u="sng" dirty="0"/>
              <a:t>Memorial Hospital (Taiwan):</a:t>
            </a:r>
            <a:r>
              <a:rPr lang="en-US" sz="1100" dirty="0"/>
              <a:t/>
            </a:r>
            <a:br>
              <a:rPr lang="en-US" sz="1100" dirty="0"/>
            </a:br>
            <a:r>
              <a:rPr lang="en-US" sz="1100" dirty="0" smtClean="0"/>
              <a:t>Chun-Ho Yun</a:t>
            </a:r>
          </a:p>
          <a:p>
            <a:pPr>
              <a:lnSpc>
                <a:spcPct val="110000"/>
              </a:lnSpc>
            </a:pPr>
            <a:r>
              <a:rPr lang="en-US" sz="1100" dirty="0" smtClean="0"/>
              <a:t>Chung-</a:t>
            </a:r>
            <a:r>
              <a:rPr lang="en-US" sz="1100" dirty="0" err="1" smtClean="0"/>
              <a:t>Lieh</a:t>
            </a:r>
            <a:r>
              <a:rPr lang="en-US" sz="1100" dirty="0" smtClean="0"/>
              <a:t> Hung</a:t>
            </a:r>
            <a:endParaRPr lang="en-US" sz="1100" dirty="0"/>
          </a:p>
          <a:p>
            <a:pPr>
              <a:lnSpc>
                <a:spcPct val="110000"/>
              </a:lnSpc>
            </a:pPr>
            <a:r>
              <a:rPr lang="en-US" sz="1100" b="1" u="sng" dirty="0" smtClean="0"/>
              <a:t>Massachusetts General Hospital</a:t>
            </a:r>
            <a:endParaRPr lang="en-US" sz="1100" b="1" u="sng" dirty="0"/>
          </a:p>
          <a:p>
            <a:pPr>
              <a:lnSpc>
                <a:spcPct val="110000"/>
              </a:lnSpc>
            </a:pPr>
            <a:r>
              <a:rPr lang="en-US" sz="1100" dirty="0"/>
              <a:t>Mark </a:t>
            </a:r>
            <a:r>
              <a:rPr lang="en-US" sz="1100" dirty="0" err="1"/>
              <a:t>Siedner</a:t>
            </a:r>
            <a:endParaRPr lang="en-US" sz="1100" dirty="0"/>
          </a:p>
          <a:p>
            <a:pPr>
              <a:lnSpc>
                <a:spcPct val="110000"/>
              </a:lnSpc>
            </a:pPr>
            <a:endParaRPr lang="en-US" sz="1100" b="1" u="sng" dirty="0" smtClean="0"/>
          </a:p>
          <a:p>
            <a:pPr>
              <a:lnSpc>
                <a:spcPct val="110000"/>
              </a:lnSpc>
              <a:spcBef>
                <a:spcPts val="0"/>
              </a:spcBef>
            </a:pPr>
            <a:r>
              <a:rPr lang="en-US" sz="1100" b="1" u="sng" dirty="0" smtClean="0"/>
              <a:t>Joint </a:t>
            </a:r>
            <a:r>
              <a:rPr lang="en-US" sz="1100" b="1" u="sng" dirty="0"/>
              <a:t>Clinical Research Centre:</a:t>
            </a:r>
          </a:p>
          <a:p>
            <a:pPr>
              <a:lnSpc>
                <a:spcPct val="110000"/>
              </a:lnSpc>
              <a:spcBef>
                <a:spcPts val="0"/>
              </a:spcBef>
            </a:pPr>
            <a:r>
              <a:rPr lang="en-US" sz="1100" dirty="0"/>
              <a:t>Cissy </a:t>
            </a:r>
            <a:r>
              <a:rPr lang="en-US" sz="1100" dirty="0" err="1" smtClean="0"/>
              <a:t>Kityo</a:t>
            </a:r>
            <a:r>
              <a:rPr lang="en-US" sz="1100" dirty="0" smtClean="0"/>
              <a:t> </a:t>
            </a:r>
          </a:p>
          <a:p>
            <a:pPr>
              <a:lnSpc>
                <a:spcPct val="110000"/>
              </a:lnSpc>
              <a:spcBef>
                <a:spcPts val="0"/>
              </a:spcBef>
            </a:pPr>
            <a:r>
              <a:rPr lang="en-US" sz="1100" dirty="0" smtClean="0"/>
              <a:t>Grace </a:t>
            </a:r>
            <a:r>
              <a:rPr lang="en-US" sz="1100" dirty="0" err="1" smtClean="0"/>
              <a:t>Mirembe</a:t>
            </a:r>
            <a:r>
              <a:rPr lang="en-US" sz="1100" dirty="0" smtClean="0"/>
              <a:t> </a:t>
            </a:r>
          </a:p>
          <a:p>
            <a:pPr>
              <a:lnSpc>
                <a:spcPct val="110000"/>
              </a:lnSpc>
              <a:spcBef>
                <a:spcPts val="0"/>
              </a:spcBef>
            </a:pPr>
            <a:r>
              <a:rPr lang="en-US" sz="1100" dirty="0" err="1" smtClean="0"/>
              <a:t>Joselyne</a:t>
            </a:r>
            <a:r>
              <a:rPr lang="en-US" sz="1100" dirty="0" smtClean="0"/>
              <a:t> </a:t>
            </a:r>
            <a:r>
              <a:rPr lang="en-US" sz="1100" dirty="0" err="1" smtClean="0"/>
              <a:t>Nansimbe</a:t>
            </a:r>
            <a:endParaRPr lang="en-US" sz="1100" dirty="0" smtClean="0"/>
          </a:p>
          <a:p>
            <a:pPr>
              <a:lnSpc>
                <a:spcPct val="110000"/>
              </a:lnSpc>
              <a:spcBef>
                <a:spcPts val="0"/>
              </a:spcBef>
            </a:pPr>
            <a:r>
              <a:rPr lang="en-US" sz="1100" dirty="0" err="1" smtClean="0"/>
              <a:t>Rashida</a:t>
            </a:r>
            <a:r>
              <a:rPr lang="en-US" sz="1100" dirty="0" smtClean="0"/>
              <a:t> </a:t>
            </a:r>
            <a:r>
              <a:rPr lang="en-US" sz="1100" dirty="0" err="1" smtClean="0"/>
              <a:t>Nazzinda</a:t>
            </a:r>
            <a:endParaRPr lang="en-US" sz="1100" dirty="0" smtClean="0"/>
          </a:p>
          <a:p>
            <a:pPr>
              <a:lnSpc>
                <a:spcPct val="110000"/>
              </a:lnSpc>
              <a:spcBef>
                <a:spcPts val="0"/>
              </a:spcBef>
            </a:pPr>
            <a:endParaRPr lang="en-US" sz="1100" dirty="0"/>
          </a:p>
          <a:p>
            <a:pPr marL="0" indent="0">
              <a:lnSpc>
                <a:spcPct val="110000"/>
              </a:lnSpc>
              <a:spcBef>
                <a:spcPts val="0"/>
              </a:spcBef>
              <a:buNone/>
            </a:pPr>
            <a:r>
              <a:rPr lang="en-US" sz="1100" b="1" u="sng" dirty="0" err="1" smtClean="0"/>
              <a:t>Nsambya</a:t>
            </a:r>
            <a:r>
              <a:rPr lang="en-US" sz="1100" b="1" u="sng" dirty="0" smtClean="0"/>
              <a:t> St. Francis Hospital:</a:t>
            </a:r>
          </a:p>
          <a:p>
            <a:pPr marL="0" indent="0">
              <a:lnSpc>
                <a:spcPct val="110000"/>
              </a:lnSpc>
              <a:spcBef>
                <a:spcPts val="0"/>
              </a:spcBef>
              <a:buNone/>
            </a:pPr>
            <a:r>
              <a:rPr lang="en-US" sz="1100" dirty="0" smtClean="0"/>
              <a:t>Geoffrey </a:t>
            </a:r>
            <a:r>
              <a:rPr lang="en-US" sz="1100" dirty="0" err="1" smtClean="0"/>
              <a:t>Erem</a:t>
            </a:r>
            <a:endParaRPr lang="en-US" sz="1100" dirty="0" smtClean="0"/>
          </a:p>
          <a:p>
            <a:pPr marL="0" indent="0">
              <a:lnSpc>
                <a:spcPct val="110000"/>
              </a:lnSpc>
              <a:spcBef>
                <a:spcPts val="0"/>
              </a:spcBef>
              <a:buNone/>
            </a:pPr>
            <a:r>
              <a:rPr lang="en-US" sz="1100" dirty="0" smtClean="0"/>
              <a:t>Andrew </a:t>
            </a:r>
            <a:r>
              <a:rPr lang="en-US" sz="1100" dirty="0" err="1" smtClean="0"/>
              <a:t>Ocheng</a:t>
            </a:r>
            <a:endParaRPr lang="en-US" sz="1100" dirty="0" smtClean="0"/>
          </a:p>
          <a:p>
            <a:pPr marL="0" indent="0">
              <a:lnSpc>
                <a:spcPct val="110000"/>
              </a:lnSpc>
              <a:spcBef>
                <a:spcPts val="0"/>
              </a:spcBef>
              <a:buNone/>
            </a:pPr>
            <a:endParaRPr lang="en-US" sz="1100" b="1" u="sng" dirty="0" smtClean="0"/>
          </a:p>
          <a:p>
            <a:pPr marL="0" indent="0">
              <a:lnSpc>
                <a:spcPct val="110000"/>
              </a:lnSpc>
              <a:spcBef>
                <a:spcPts val="0"/>
              </a:spcBef>
              <a:buNone/>
            </a:pPr>
            <a:r>
              <a:rPr lang="en-US" sz="1100" b="1" u="sng" dirty="0" smtClean="0"/>
              <a:t>Uganda Heart Institute:</a:t>
            </a:r>
          </a:p>
          <a:p>
            <a:pPr>
              <a:lnSpc>
                <a:spcPct val="110000"/>
              </a:lnSpc>
            </a:pPr>
            <a:r>
              <a:rPr lang="en-US" sz="1100" dirty="0" smtClean="0"/>
              <a:t>Emmy </a:t>
            </a:r>
            <a:r>
              <a:rPr lang="en-US" sz="1100" dirty="0" err="1" smtClean="0"/>
              <a:t>Okello</a:t>
            </a:r>
            <a:r>
              <a:rPr lang="en-US" sz="1100" dirty="0" smtClean="0"/>
              <a:t> </a:t>
            </a:r>
            <a:endParaRPr lang="en-US" sz="1100" dirty="0" smtClean="0"/>
          </a:p>
          <a:p>
            <a:pPr>
              <a:lnSpc>
                <a:spcPct val="110000"/>
              </a:lnSpc>
            </a:pPr>
            <a:r>
              <a:rPr lang="en-US" sz="1100" dirty="0" smtClean="0"/>
              <a:t>Isaac </a:t>
            </a:r>
            <a:r>
              <a:rPr lang="en-US" sz="1100" dirty="0" err="1" smtClean="0"/>
              <a:t>Ssinabulya</a:t>
            </a:r>
            <a:r>
              <a:rPr lang="en-US" sz="1100" dirty="0" smtClean="0"/>
              <a:t> </a:t>
            </a:r>
            <a:endParaRPr lang="en-US" sz="1100" dirty="0" smtClean="0"/>
          </a:p>
          <a:p>
            <a:pPr>
              <a:lnSpc>
                <a:spcPct val="110000"/>
              </a:lnSpc>
            </a:pPr>
            <a:endParaRPr lang="en-US" sz="1100" b="1" u="sng" dirty="0" smtClean="0"/>
          </a:p>
          <a:p>
            <a:pPr>
              <a:lnSpc>
                <a:spcPct val="110000"/>
              </a:lnSpc>
            </a:pPr>
            <a:r>
              <a:rPr lang="en-US" sz="1100" b="1" u="sng" dirty="0" err="1" smtClean="0"/>
              <a:t>Makerere</a:t>
            </a:r>
            <a:r>
              <a:rPr lang="en-US" sz="1100" b="1" u="sng" dirty="0" smtClean="0"/>
              <a:t> School of Medicine:</a:t>
            </a:r>
          </a:p>
          <a:p>
            <a:pPr>
              <a:lnSpc>
                <a:spcPct val="110000"/>
              </a:lnSpc>
            </a:pPr>
            <a:r>
              <a:rPr lang="en-US" sz="1100" dirty="0" smtClean="0"/>
              <a:t>Moses </a:t>
            </a:r>
            <a:r>
              <a:rPr lang="en-US" sz="1100" dirty="0" err="1" smtClean="0"/>
              <a:t>Kamya</a:t>
            </a:r>
            <a:endParaRPr lang="en-US" sz="1100" dirty="0" smtClean="0"/>
          </a:p>
          <a:p>
            <a:pPr>
              <a:lnSpc>
                <a:spcPct val="110000"/>
              </a:lnSpc>
            </a:pPr>
            <a:endParaRPr lang="en-US" sz="1100" b="1" u="sng" dirty="0"/>
          </a:p>
          <a:p>
            <a:pPr>
              <a:lnSpc>
                <a:spcPct val="110000"/>
              </a:lnSpc>
            </a:pPr>
            <a:endParaRPr lang="en-US" sz="1100" b="1" u="sng" dirty="0" smtClean="0"/>
          </a:p>
          <a:p>
            <a:pPr>
              <a:lnSpc>
                <a:spcPct val="110000"/>
              </a:lnSpc>
            </a:pPr>
            <a:endParaRPr lang="en-US" sz="1100" b="1" u="sng" dirty="0"/>
          </a:p>
          <a:p>
            <a:pPr>
              <a:lnSpc>
                <a:spcPct val="110000"/>
              </a:lnSpc>
            </a:pPr>
            <a:endParaRPr lang="en-US" sz="1100" b="1" u="sng" dirty="0" smtClean="0"/>
          </a:p>
          <a:p>
            <a:pPr>
              <a:lnSpc>
                <a:spcPct val="110000"/>
              </a:lnSpc>
            </a:pPr>
            <a:r>
              <a:rPr lang="en-US" sz="1100" b="1" u="sng" dirty="0" smtClean="0"/>
              <a:t>Funding:</a:t>
            </a:r>
          </a:p>
          <a:p>
            <a:pPr>
              <a:lnSpc>
                <a:spcPct val="110000"/>
              </a:lnSpc>
            </a:pPr>
            <a:r>
              <a:rPr lang="en-US" sz="1100" dirty="0" smtClean="0"/>
              <a:t>NIH</a:t>
            </a:r>
          </a:p>
          <a:p>
            <a:pPr marL="171450" indent="-171450">
              <a:lnSpc>
                <a:spcPct val="110000"/>
              </a:lnSpc>
              <a:buFontTx/>
              <a:buChar char="-"/>
            </a:pPr>
            <a:r>
              <a:rPr lang="en-US" sz="1100" dirty="0" smtClean="0"/>
              <a:t>K23 HL123341</a:t>
            </a:r>
          </a:p>
          <a:p>
            <a:pPr>
              <a:lnSpc>
                <a:spcPct val="110000"/>
              </a:lnSpc>
            </a:pPr>
            <a:r>
              <a:rPr lang="en-US" sz="1100" dirty="0" smtClean="0"/>
              <a:t>Medtronic Philanthropy</a:t>
            </a:r>
          </a:p>
          <a:p>
            <a:pPr>
              <a:lnSpc>
                <a:spcPct val="110000"/>
              </a:lnSpc>
            </a:pPr>
            <a:r>
              <a:rPr lang="en-US" sz="1100" dirty="0" smtClean="0"/>
              <a:t>Wolf Family Foundation</a:t>
            </a:r>
          </a:p>
          <a:p>
            <a:pPr>
              <a:lnSpc>
                <a:spcPct val="110000"/>
              </a:lnSpc>
            </a:pPr>
            <a:r>
              <a:rPr lang="en-US" sz="1100" dirty="0" smtClean="0"/>
              <a:t>U of Cincinnati </a:t>
            </a:r>
            <a:r>
              <a:rPr lang="en-US" sz="1100" dirty="0" err="1" smtClean="0"/>
              <a:t>Dept</a:t>
            </a:r>
            <a:r>
              <a:rPr lang="en-US" sz="1100" dirty="0" smtClean="0"/>
              <a:t> of Medicine</a:t>
            </a:r>
          </a:p>
        </p:txBody>
      </p:sp>
      <p:sp>
        <p:nvSpPr>
          <p:cNvPr id="10" name="TextBox 9"/>
          <p:cNvSpPr txBox="1"/>
          <p:nvPr/>
        </p:nvSpPr>
        <p:spPr>
          <a:xfrm>
            <a:off x="5846869" y="2940011"/>
            <a:ext cx="2839931" cy="923330"/>
          </a:xfrm>
          <a:prstGeom prst="rect">
            <a:avLst/>
          </a:prstGeom>
          <a:noFill/>
        </p:spPr>
        <p:txBody>
          <a:bodyPr wrap="square" rtlCol="0">
            <a:spAutoFit/>
          </a:bodyPr>
          <a:lstStyle/>
          <a:p>
            <a:pPr eaLnBrk="0" fontAlgn="base" hangingPunct="0">
              <a:spcBef>
                <a:spcPct val="0"/>
              </a:spcBef>
              <a:spcAft>
                <a:spcPct val="0"/>
              </a:spcAft>
            </a:pPr>
            <a:r>
              <a:rPr lang="en-US" b="1" dirty="0">
                <a:solidFill>
                  <a:prstClr val="black"/>
                </a:solidFill>
                <a:latin typeface="Arial" panose="020B0604020202020204" pitchFamily="34" charset="0"/>
                <a:ea typeface="MS PGothic" panose="020B0600070205080204" pitchFamily="34" charset="-128"/>
              </a:rPr>
              <a:t>Study nurses </a:t>
            </a:r>
            <a:r>
              <a:rPr lang="en-US" b="1" dirty="0" smtClean="0">
                <a:solidFill>
                  <a:prstClr val="black"/>
                </a:solidFill>
                <a:latin typeface="Arial" panose="020B0604020202020204" pitchFamily="34" charset="0"/>
                <a:ea typeface="MS PGothic" panose="020B0600070205080204" pitchFamily="34" charset="-128"/>
              </a:rPr>
              <a:t>and participants in </a:t>
            </a:r>
            <a:r>
              <a:rPr lang="en-US" b="1" dirty="0">
                <a:solidFill>
                  <a:prstClr val="black"/>
                </a:solidFill>
                <a:latin typeface="Arial" panose="020B0604020202020204" pitchFamily="34" charset="0"/>
                <a:ea typeface="MS PGothic" panose="020B0600070205080204" pitchFamily="34" charset="-128"/>
              </a:rPr>
              <a:t>Cleveland and </a:t>
            </a:r>
            <a:r>
              <a:rPr lang="en-US" b="1" dirty="0" smtClean="0">
                <a:solidFill>
                  <a:prstClr val="black"/>
                </a:solidFill>
                <a:latin typeface="Arial" panose="020B0604020202020204" pitchFamily="34" charset="0"/>
                <a:ea typeface="MS PGothic" panose="020B0600070205080204" pitchFamily="34" charset="-128"/>
              </a:rPr>
              <a:t>Uganda</a:t>
            </a:r>
            <a:endParaRPr lang="en-US" b="1" dirty="0">
              <a:solidFill>
                <a:prstClr val="black"/>
              </a:solidFill>
              <a:latin typeface="Arial" panose="020B0604020202020204" pitchFamily="34" charset="0"/>
              <a:ea typeface="MS PGothic" panose="020B0600070205080204" pitchFamily="34" charset="-128"/>
            </a:endParaRPr>
          </a:p>
        </p:txBody>
      </p:sp>
      <p:pic>
        <p:nvPicPr>
          <p:cNvPr id="4" name="Picture 3"/>
          <p:cNvPicPr>
            <a:picLocks noChangeAspect="1"/>
          </p:cNvPicPr>
          <p:nvPr/>
        </p:nvPicPr>
        <p:blipFill rotWithShape="1">
          <a:blip r:embed="rId3"/>
          <a:srcRect l="4459" r="3762"/>
          <a:stretch/>
        </p:blipFill>
        <p:spPr>
          <a:xfrm>
            <a:off x="5593223" y="4233605"/>
            <a:ext cx="3093577" cy="1896002"/>
          </a:xfrm>
          <a:prstGeom prst="rect">
            <a:avLst/>
          </a:prstGeom>
        </p:spPr>
      </p:pic>
    </p:spTree>
    <p:extLst>
      <p:ext uri="{BB962C8B-B14F-4D97-AF65-F5344CB8AC3E}">
        <p14:creationId xmlns:p14="http://schemas.microsoft.com/office/powerpoint/2010/main" val="100660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HIV is associated with higher risk of coronary disease</a:t>
            </a:r>
            <a:endParaRPr lang="en-US" dirty="0"/>
          </a:p>
        </p:txBody>
      </p:sp>
      <p:grpSp>
        <p:nvGrpSpPr>
          <p:cNvPr id="8" name="Group 16"/>
          <p:cNvGrpSpPr>
            <a:grpSpLocks/>
          </p:cNvGrpSpPr>
          <p:nvPr/>
        </p:nvGrpSpPr>
        <p:grpSpPr bwMode="auto">
          <a:xfrm>
            <a:off x="457200" y="1920478"/>
            <a:ext cx="8229600" cy="3998501"/>
            <a:chOff x="533400" y="263760"/>
            <a:chExt cx="7596554" cy="5416110"/>
          </a:xfrm>
        </p:grpSpPr>
        <p:graphicFrame>
          <p:nvGraphicFramePr>
            <p:cNvPr id="9" name="Content Placeholder 3"/>
            <p:cNvGraphicFramePr>
              <a:graphicFrameLocks/>
            </p:cNvGraphicFramePr>
            <p:nvPr>
              <p:extLst/>
            </p:nvPr>
          </p:nvGraphicFramePr>
          <p:xfrm>
            <a:off x="533400" y="263760"/>
            <a:ext cx="7596554" cy="541611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a:xfrm>
              <a:off x="1799492" y="2386724"/>
              <a:ext cx="5301762" cy="560287"/>
            </a:xfrm>
            <a:prstGeom prst="line">
              <a:avLst/>
            </a:prstGeom>
            <a:noFill/>
            <a:ln w="28575" cap="flat" cmpd="sng" algn="ctr">
              <a:solidFill>
                <a:schemeClr val="tx2"/>
              </a:solidFill>
              <a:prstDash val="dash"/>
            </a:ln>
            <a:effectLst/>
          </p:spPr>
        </p:cxnSp>
      </p:grpSp>
      <p:sp>
        <p:nvSpPr>
          <p:cNvPr id="7" name="TextBox 1"/>
          <p:cNvSpPr txBox="1">
            <a:spLocks noChangeArrowheads="1"/>
          </p:cNvSpPr>
          <p:nvPr/>
        </p:nvSpPr>
        <p:spPr bwMode="auto">
          <a:xfrm>
            <a:off x="4834420" y="6527832"/>
            <a:ext cx="1682071" cy="2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0" tIns="34262" rIns="68520" bIns="34262">
            <a:spAutoFit/>
          </a:bodyPr>
          <a:lstStyle>
            <a:lvl1pPr>
              <a:defRPr b="1">
                <a:solidFill>
                  <a:schemeClr val="tx1"/>
                </a:solidFill>
                <a:latin typeface="Arial" charset="0"/>
                <a:ea typeface="ＭＳ Ｐゴシック" charset="0"/>
                <a:cs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r>
              <a:rPr lang="en-US" sz="1000" b="0" dirty="0"/>
              <a:t>Adapted from S. </a:t>
            </a:r>
            <a:r>
              <a:rPr lang="en-US" sz="1000" b="0" dirty="0" err="1"/>
              <a:t>Grinspoon</a:t>
            </a:r>
            <a:endParaRPr lang="en-US" sz="1000" b="0" dirty="0"/>
          </a:p>
        </p:txBody>
      </p:sp>
      <p:sp>
        <p:nvSpPr>
          <p:cNvPr id="3" name="TextBox 2"/>
          <p:cNvSpPr txBox="1"/>
          <p:nvPr/>
        </p:nvSpPr>
        <p:spPr>
          <a:xfrm rot="16200000">
            <a:off x="2153185" y="2288224"/>
            <a:ext cx="763469" cy="369332"/>
          </a:xfrm>
          <a:prstGeom prst="rect">
            <a:avLst/>
          </a:prstGeom>
          <a:noFill/>
        </p:spPr>
        <p:txBody>
          <a:bodyPr wrap="square" rtlCol="0">
            <a:spAutoFit/>
          </a:bodyPr>
          <a:lstStyle/>
          <a:p>
            <a:pPr algn="ctr"/>
            <a:r>
              <a:rPr lang="en-US" b="1" dirty="0" smtClean="0">
                <a:solidFill>
                  <a:srgbClr val="FF0000"/>
                </a:solidFill>
              </a:rPr>
              <a:t>USA</a:t>
            </a:r>
            <a:endParaRPr lang="en-US" b="1" dirty="0">
              <a:solidFill>
                <a:srgbClr val="FF0000"/>
              </a:solidFill>
            </a:endParaRPr>
          </a:p>
        </p:txBody>
      </p:sp>
      <p:sp>
        <p:nvSpPr>
          <p:cNvPr id="11" name="TextBox 10"/>
          <p:cNvSpPr txBox="1"/>
          <p:nvPr/>
        </p:nvSpPr>
        <p:spPr>
          <a:xfrm rot="16200000">
            <a:off x="2772947" y="1930790"/>
            <a:ext cx="763469" cy="369332"/>
          </a:xfrm>
          <a:prstGeom prst="rect">
            <a:avLst/>
          </a:prstGeom>
          <a:noFill/>
        </p:spPr>
        <p:txBody>
          <a:bodyPr wrap="square" rtlCol="0">
            <a:spAutoFit/>
          </a:bodyPr>
          <a:lstStyle/>
          <a:p>
            <a:pPr algn="ctr"/>
            <a:r>
              <a:rPr lang="en-US" b="1" dirty="0" smtClean="0">
                <a:solidFill>
                  <a:srgbClr val="FF0000"/>
                </a:solidFill>
              </a:rPr>
              <a:t>USA</a:t>
            </a:r>
            <a:endParaRPr lang="en-US" b="1" dirty="0">
              <a:solidFill>
                <a:srgbClr val="FF0000"/>
              </a:solidFill>
            </a:endParaRPr>
          </a:p>
        </p:txBody>
      </p:sp>
      <p:sp>
        <p:nvSpPr>
          <p:cNvPr id="12" name="TextBox 11"/>
          <p:cNvSpPr txBox="1"/>
          <p:nvPr/>
        </p:nvSpPr>
        <p:spPr>
          <a:xfrm rot="16200000">
            <a:off x="3504467" y="2288223"/>
            <a:ext cx="763469" cy="369332"/>
          </a:xfrm>
          <a:prstGeom prst="rect">
            <a:avLst/>
          </a:prstGeom>
          <a:noFill/>
        </p:spPr>
        <p:txBody>
          <a:bodyPr wrap="square" rtlCol="0">
            <a:spAutoFit/>
          </a:bodyPr>
          <a:lstStyle/>
          <a:p>
            <a:pPr algn="ctr"/>
            <a:r>
              <a:rPr lang="en-US" b="1" dirty="0" smtClean="0">
                <a:solidFill>
                  <a:srgbClr val="FF0000"/>
                </a:solidFill>
              </a:rPr>
              <a:t>USA</a:t>
            </a:r>
            <a:endParaRPr lang="en-US" b="1" dirty="0">
              <a:solidFill>
                <a:srgbClr val="FF0000"/>
              </a:solidFill>
            </a:endParaRPr>
          </a:p>
        </p:txBody>
      </p:sp>
      <p:sp>
        <p:nvSpPr>
          <p:cNvPr id="13" name="TextBox 12"/>
          <p:cNvSpPr txBox="1"/>
          <p:nvPr/>
        </p:nvSpPr>
        <p:spPr>
          <a:xfrm rot="16200000">
            <a:off x="3969215" y="1835755"/>
            <a:ext cx="1205569" cy="369332"/>
          </a:xfrm>
          <a:prstGeom prst="rect">
            <a:avLst/>
          </a:prstGeom>
          <a:noFill/>
        </p:spPr>
        <p:txBody>
          <a:bodyPr wrap="square" rtlCol="0">
            <a:spAutoFit/>
          </a:bodyPr>
          <a:lstStyle/>
          <a:p>
            <a:pPr algn="ctr"/>
            <a:r>
              <a:rPr lang="en-US" b="1" dirty="0" smtClean="0">
                <a:solidFill>
                  <a:srgbClr val="FF0000"/>
                </a:solidFill>
              </a:rPr>
              <a:t>Denmark</a:t>
            </a:r>
            <a:endParaRPr lang="en-US" b="1" dirty="0">
              <a:solidFill>
                <a:srgbClr val="FF0000"/>
              </a:solidFill>
            </a:endParaRPr>
          </a:p>
        </p:txBody>
      </p:sp>
      <p:sp>
        <p:nvSpPr>
          <p:cNvPr id="14" name="TextBox 13"/>
          <p:cNvSpPr txBox="1"/>
          <p:nvPr/>
        </p:nvSpPr>
        <p:spPr>
          <a:xfrm rot="16200000">
            <a:off x="4793838" y="2446511"/>
            <a:ext cx="1080048" cy="369332"/>
          </a:xfrm>
          <a:prstGeom prst="rect">
            <a:avLst/>
          </a:prstGeom>
          <a:noFill/>
        </p:spPr>
        <p:txBody>
          <a:bodyPr wrap="square" rtlCol="0">
            <a:spAutoFit/>
          </a:bodyPr>
          <a:lstStyle/>
          <a:p>
            <a:pPr algn="ctr"/>
            <a:r>
              <a:rPr lang="en-US" b="1" dirty="0" smtClean="0">
                <a:solidFill>
                  <a:srgbClr val="FF0000"/>
                </a:solidFill>
              </a:rPr>
              <a:t>France</a:t>
            </a:r>
            <a:endParaRPr lang="en-US" b="1" dirty="0">
              <a:solidFill>
                <a:srgbClr val="FF0000"/>
              </a:solidFill>
            </a:endParaRPr>
          </a:p>
        </p:txBody>
      </p:sp>
      <p:sp>
        <p:nvSpPr>
          <p:cNvPr id="15" name="TextBox 14"/>
          <p:cNvSpPr txBox="1"/>
          <p:nvPr/>
        </p:nvSpPr>
        <p:spPr>
          <a:xfrm rot="16200000">
            <a:off x="5616112" y="1998224"/>
            <a:ext cx="1080048" cy="369332"/>
          </a:xfrm>
          <a:prstGeom prst="rect">
            <a:avLst/>
          </a:prstGeom>
          <a:noFill/>
        </p:spPr>
        <p:txBody>
          <a:bodyPr wrap="square" rtlCol="0">
            <a:spAutoFit/>
          </a:bodyPr>
          <a:lstStyle/>
          <a:p>
            <a:pPr algn="ctr"/>
            <a:r>
              <a:rPr lang="en-US" b="1" dirty="0" smtClean="0">
                <a:solidFill>
                  <a:srgbClr val="FF0000"/>
                </a:solidFill>
              </a:rPr>
              <a:t>Canada</a:t>
            </a:r>
            <a:endParaRPr lang="en-US" b="1" dirty="0">
              <a:solidFill>
                <a:srgbClr val="FF0000"/>
              </a:solidFill>
            </a:endParaRPr>
          </a:p>
        </p:txBody>
      </p:sp>
      <p:sp>
        <p:nvSpPr>
          <p:cNvPr id="16" name="TextBox 15"/>
          <p:cNvSpPr txBox="1"/>
          <p:nvPr/>
        </p:nvSpPr>
        <p:spPr>
          <a:xfrm rot="16200000">
            <a:off x="6596676" y="2694260"/>
            <a:ext cx="763469" cy="369332"/>
          </a:xfrm>
          <a:prstGeom prst="rect">
            <a:avLst/>
          </a:prstGeom>
          <a:noFill/>
        </p:spPr>
        <p:txBody>
          <a:bodyPr wrap="square" rtlCol="0">
            <a:spAutoFit/>
          </a:bodyPr>
          <a:lstStyle/>
          <a:p>
            <a:pPr algn="ctr"/>
            <a:r>
              <a:rPr lang="en-US" b="1" dirty="0" smtClean="0">
                <a:solidFill>
                  <a:srgbClr val="FF0000"/>
                </a:solidFill>
              </a:rPr>
              <a:t>USA</a:t>
            </a:r>
            <a:endParaRPr lang="en-US" b="1" dirty="0">
              <a:solidFill>
                <a:srgbClr val="FF0000"/>
              </a:solidFill>
            </a:endParaRPr>
          </a:p>
        </p:txBody>
      </p:sp>
      <p:grpSp>
        <p:nvGrpSpPr>
          <p:cNvPr id="5" name="Group 4"/>
          <p:cNvGrpSpPr/>
          <p:nvPr/>
        </p:nvGrpSpPr>
        <p:grpSpPr>
          <a:xfrm>
            <a:off x="7782608" y="1413467"/>
            <a:ext cx="646331" cy="3447349"/>
            <a:chOff x="7782608" y="1413467"/>
            <a:chExt cx="646331" cy="3447349"/>
          </a:xfrm>
        </p:grpSpPr>
        <p:sp>
          <p:nvSpPr>
            <p:cNvPr id="4" name="Rectangle 3"/>
            <p:cNvSpPr/>
            <p:nvPr/>
          </p:nvSpPr>
          <p:spPr>
            <a:xfrm>
              <a:off x="7888922" y="3078480"/>
              <a:ext cx="433705" cy="1782336"/>
            </a:xfrm>
            <a:prstGeom prst="rect">
              <a:avLst/>
            </a:prstGeom>
            <a:solidFill>
              <a:srgbClr val="00B0F0"/>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7226906" y="1969169"/>
              <a:ext cx="1757735" cy="646331"/>
            </a:xfrm>
            <a:prstGeom prst="rect">
              <a:avLst/>
            </a:prstGeom>
            <a:noFill/>
          </p:spPr>
          <p:txBody>
            <a:bodyPr wrap="square" rtlCol="0">
              <a:spAutoFit/>
            </a:bodyPr>
            <a:lstStyle/>
            <a:p>
              <a:pPr algn="ctr"/>
              <a:r>
                <a:rPr lang="en-US" b="1" dirty="0" smtClean="0">
                  <a:solidFill>
                    <a:srgbClr val="FF0000"/>
                  </a:solidFill>
                </a:rPr>
                <a:t>Sub-Saharan Africa ???</a:t>
              </a:r>
              <a:endParaRPr lang="en-US" b="1" dirty="0">
                <a:solidFill>
                  <a:srgbClr val="FF0000"/>
                </a:solidFill>
              </a:endParaRPr>
            </a:p>
          </p:txBody>
        </p:sp>
      </p:grpSp>
    </p:spTree>
    <p:extLst>
      <p:ext uri="{BB962C8B-B14F-4D97-AF65-F5344CB8AC3E}">
        <p14:creationId xmlns:p14="http://schemas.microsoft.com/office/powerpoint/2010/main" val="384714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2" presetClass="entr" presetSubtype="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0-#ppt_h/2"/>
                                          </p:val>
                                        </p:tav>
                                        <p:tav tm="100000">
                                          <p:val>
                                            <p:strVal val="#ppt_y"/>
                                          </p:val>
                                        </p:tav>
                                      </p:tavLst>
                                    </p:anim>
                                  </p:childTnLst>
                                </p:cTn>
                              </p:par>
                            </p:childTnLst>
                          </p:cTn>
                        </p:par>
                        <p:par>
                          <p:cTn id="30" fill="hold">
                            <p:stCondLst>
                              <p:cond delay="1000"/>
                            </p:stCondLst>
                            <p:childTnLst>
                              <p:par>
                                <p:cTn id="31" presetID="2" presetClass="entr" presetSubtype="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38499" y="6493593"/>
            <a:ext cx="2129854" cy="276999"/>
          </a:xfrm>
          <a:prstGeom prst="rect">
            <a:avLst/>
          </a:prstGeom>
          <a:noFill/>
        </p:spPr>
        <p:txBody>
          <a:bodyPr wrap="square" rtlCol="0">
            <a:spAutoFit/>
          </a:bodyPr>
          <a:lstStyle/>
          <a:p>
            <a:pPr algn="ctr"/>
            <a:r>
              <a:rPr lang="en-US" sz="1200" dirty="0">
                <a:solidFill>
                  <a:prstClr val="black"/>
                </a:solidFill>
              </a:rPr>
              <a:t>Shah et al, </a:t>
            </a:r>
            <a:r>
              <a:rPr lang="en-US" sz="1200" dirty="0" smtClean="0">
                <a:solidFill>
                  <a:prstClr val="black"/>
                </a:solidFill>
              </a:rPr>
              <a:t>Circulation 2018</a:t>
            </a:r>
            <a:endParaRPr lang="en-US" sz="1200" dirty="0">
              <a:solidFill>
                <a:prstClr val="black"/>
              </a:solidFill>
            </a:endParaRPr>
          </a:p>
        </p:txBody>
      </p:sp>
      <p:sp>
        <p:nvSpPr>
          <p:cNvPr id="9" name="Title 1"/>
          <p:cNvSpPr>
            <a:spLocks noGrp="1"/>
          </p:cNvSpPr>
          <p:nvPr>
            <p:ph type="title"/>
          </p:nvPr>
        </p:nvSpPr>
        <p:spPr/>
        <p:txBody>
          <a:bodyPr>
            <a:normAutofit fontScale="90000"/>
          </a:bodyPr>
          <a:lstStyle/>
          <a:p>
            <a:r>
              <a:rPr lang="en-US" dirty="0" smtClean="0"/>
              <a:t>The global burden of HIV related CVD is estimated to be greatest in sub-Saharan Africa</a:t>
            </a:r>
            <a:endParaRPr lang="en-US" dirty="0"/>
          </a:p>
        </p:txBody>
      </p:sp>
      <p:sp>
        <p:nvSpPr>
          <p:cNvPr id="6" name="TextBox 5"/>
          <p:cNvSpPr txBox="1"/>
          <p:nvPr/>
        </p:nvSpPr>
        <p:spPr>
          <a:xfrm>
            <a:off x="423007" y="5857360"/>
            <a:ext cx="8229600" cy="369332"/>
          </a:xfrm>
          <a:prstGeom prst="rect">
            <a:avLst/>
          </a:prstGeom>
          <a:noFill/>
        </p:spPr>
        <p:txBody>
          <a:bodyPr wrap="square" rtlCol="0">
            <a:spAutoFit/>
          </a:bodyPr>
          <a:lstStyle/>
          <a:p>
            <a:pPr algn="ctr"/>
            <a:r>
              <a:rPr lang="en-US" dirty="0" smtClean="0">
                <a:solidFill>
                  <a:prstClr val="black"/>
                </a:solidFill>
              </a:rPr>
              <a:t>Age-standardized DALYs per 100,000 persons by country</a:t>
            </a:r>
            <a:endParaRPr lang="en-US" dirty="0">
              <a:solidFill>
                <a:prstClr val="black"/>
              </a:solidFill>
            </a:endParaRPr>
          </a:p>
        </p:txBody>
      </p:sp>
      <p:grpSp>
        <p:nvGrpSpPr>
          <p:cNvPr id="2" name="Group 1"/>
          <p:cNvGrpSpPr/>
          <p:nvPr/>
        </p:nvGrpSpPr>
        <p:grpSpPr>
          <a:xfrm>
            <a:off x="147978" y="1778221"/>
            <a:ext cx="8848043" cy="3916580"/>
            <a:chOff x="147978" y="1783154"/>
            <a:chExt cx="8848043" cy="391658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t="25447" b="32547"/>
            <a:stretch/>
          </p:blipFill>
          <p:spPr>
            <a:xfrm>
              <a:off x="147978" y="1783154"/>
              <a:ext cx="8848043" cy="3716796"/>
            </a:xfrm>
            <a:prstGeom prst="rect">
              <a:avLst/>
            </a:prstGeom>
          </p:spPr>
        </p:pic>
        <p:grpSp>
          <p:nvGrpSpPr>
            <p:cNvPr id="10" name="Group 9"/>
            <p:cNvGrpSpPr/>
            <p:nvPr/>
          </p:nvGrpSpPr>
          <p:grpSpPr>
            <a:xfrm>
              <a:off x="311658" y="4096959"/>
              <a:ext cx="1187000" cy="1602775"/>
              <a:chOff x="188260" y="3952405"/>
              <a:chExt cx="1729965" cy="2157335"/>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77509" t="7059" r="11946" b="4223"/>
              <a:stretch/>
            </p:blipFill>
            <p:spPr>
              <a:xfrm>
                <a:off x="188260" y="3966883"/>
                <a:ext cx="348527" cy="2118677"/>
              </a:xfrm>
              <a:prstGeom prst="rect">
                <a:avLst/>
              </a:prstGeom>
            </p:spPr>
          </p:pic>
          <p:sp>
            <p:nvSpPr>
              <p:cNvPr id="12" name="TextBox 11"/>
              <p:cNvSpPr txBox="1"/>
              <p:nvPr/>
            </p:nvSpPr>
            <p:spPr>
              <a:xfrm>
                <a:off x="496038" y="3952405"/>
                <a:ext cx="621674" cy="301989"/>
              </a:xfrm>
              <a:prstGeom prst="rect">
                <a:avLst/>
              </a:prstGeom>
              <a:noFill/>
            </p:spPr>
            <p:txBody>
              <a:bodyPr wrap="none" rtlCol="0">
                <a:spAutoFit/>
              </a:bodyPr>
              <a:lstStyle/>
              <a:p>
                <a:r>
                  <a:rPr lang="en-US" sz="1000" dirty="0" smtClean="0"/>
                  <a:t>&lt;1.53</a:t>
                </a:r>
                <a:endParaRPr lang="en-US" sz="1000" dirty="0"/>
              </a:p>
            </p:txBody>
          </p:sp>
          <p:sp>
            <p:nvSpPr>
              <p:cNvPr id="13" name="TextBox 12"/>
              <p:cNvSpPr txBox="1"/>
              <p:nvPr/>
            </p:nvSpPr>
            <p:spPr>
              <a:xfrm>
                <a:off x="496038" y="4238380"/>
                <a:ext cx="1056700" cy="307777"/>
              </a:xfrm>
              <a:prstGeom prst="rect">
                <a:avLst/>
              </a:prstGeom>
              <a:noFill/>
            </p:spPr>
            <p:txBody>
              <a:bodyPr wrap="none" rtlCol="0">
                <a:spAutoFit/>
              </a:bodyPr>
              <a:lstStyle/>
              <a:p>
                <a:r>
                  <a:rPr lang="en-US" sz="1000" dirty="0" smtClean="0"/>
                  <a:t>1.53 to 3.00</a:t>
                </a:r>
                <a:endParaRPr lang="en-US" sz="1000" dirty="0"/>
              </a:p>
            </p:txBody>
          </p:sp>
          <p:sp>
            <p:nvSpPr>
              <p:cNvPr id="14" name="TextBox 13"/>
              <p:cNvSpPr txBox="1"/>
              <p:nvPr/>
            </p:nvSpPr>
            <p:spPr>
              <a:xfrm>
                <a:off x="496039" y="4577594"/>
                <a:ext cx="1056700" cy="307777"/>
              </a:xfrm>
              <a:prstGeom prst="rect">
                <a:avLst/>
              </a:prstGeom>
              <a:noFill/>
            </p:spPr>
            <p:txBody>
              <a:bodyPr wrap="none" rtlCol="0">
                <a:spAutoFit/>
              </a:bodyPr>
              <a:lstStyle/>
              <a:p>
                <a:r>
                  <a:rPr lang="en-US" sz="1000" dirty="0" smtClean="0"/>
                  <a:t>3.01 to 6.42</a:t>
                </a:r>
                <a:endParaRPr lang="en-US" sz="1000" dirty="0"/>
              </a:p>
            </p:txBody>
          </p:sp>
          <p:sp>
            <p:nvSpPr>
              <p:cNvPr id="15" name="TextBox 14"/>
              <p:cNvSpPr txBox="1"/>
              <p:nvPr/>
            </p:nvSpPr>
            <p:spPr>
              <a:xfrm>
                <a:off x="496039" y="4896227"/>
                <a:ext cx="1148071" cy="307777"/>
              </a:xfrm>
              <a:prstGeom prst="rect">
                <a:avLst/>
              </a:prstGeom>
              <a:noFill/>
            </p:spPr>
            <p:txBody>
              <a:bodyPr wrap="none" rtlCol="0">
                <a:spAutoFit/>
              </a:bodyPr>
              <a:lstStyle/>
              <a:p>
                <a:r>
                  <a:rPr lang="en-US" sz="1000" dirty="0" smtClean="0"/>
                  <a:t>6.43 to 13.56</a:t>
                </a:r>
                <a:endParaRPr lang="en-US" sz="1000" dirty="0"/>
              </a:p>
            </p:txBody>
          </p:sp>
          <p:sp>
            <p:nvSpPr>
              <p:cNvPr id="16" name="TextBox 15"/>
              <p:cNvSpPr txBox="1"/>
              <p:nvPr/>
            </p:nvSpPr>
            <p:spPr>
              <a:xfrm>
                <a:off x="496040" y="5195346"/>
                <a:ext cx="1279517" cy="307777"/>
              </a:xfrm>
              <a:prstGeom prst="rect">
                <a:avLst/>
              </a:prstGeom>
              <a:noFill/>
            </p:spPr>
            <p:txBody>
              <a:bodyPr wrap="none" rtlCol="0">
                <a:spAutoFit/>
              </a:bodyPr>
              <a:lstStyle/>
              <a:p>
                <a:r>
                  <a:rPr lang="en-US" sz="1000" dirty="0" smtClean="0"/>
                  <a:t>13.57 to  31.37</a:t>
                </a:r>
                <a:endParaRPr lang="en-US" sz="1000" dirty="0"/>
              </a:p>
            </p:txBody>
          </p:sp>
          <p:sp>
            <p:nvSpPr>
              <p:cNvPr id="17" name="TextBox 16"/>
              <p:cNvSpPr txBox="1"/>
              <p:nvPr/>
            </p:nvSpPr>
            <p:spPr>
              <a:xfrm>
                <a:off x="496041" y="5518231"/>
                <a:ext cx="1239442" cy="307777"/>
              </a:xfrm>
              <a:prstGeom prst="rect">
                <a:avLst/>
              </a:prstGeom>
              <a:noFill/>
            </p:spPr>
            <p:txBody>
              <a:bodyPr wrap="none" rtlCol="0">
                <a:spAutoFit/>
              </a:bodyPr>
              <a:lstStyle/>
              <a:p>
                <a:r>
                  <a:rPr lang="en-US" sz="1000" dirty="0" smtClean="0"/>
                  <a:t>31.38 to 81.35</a:t>
                </a:r>
                <a:endParaRPr lang="en-US" sz="1000" dirty="0"/>
              </a:p>
            </p:txBody>
          </p:sp>
          <p:sp>
            <p:nvSpPr>
              <p:cNvPr id="18" name="TextBox 17"/>
              <p:cNvSpPr txBox="1"/>
              <p:nvPr/>
            </p:nvSpPr>
            <p:spPr>
              <a:xfrm>
                <a:off x="496041" y="5801963"/>
                <a:ext cx="1422184" cy="307777"/>
              </a:xfrm>
              <a:prstGeom prst="rect">
                <a:avLst/>
              </a:prstGeom>
              <a:noFill/>
            </p:spPr>
            <p:txBody>
              <a:bodyPr wrap="none" rtlCol="0">
                <a:spAutoFit/>
              </a:bodyPr>
              <a:lstStyle/>
              <a:p>
                <a:r>
                  <a:rPr lang="en-US" sz="1000" dirty="0" smtClean="0"/>
                  <a:t>81.36 to 1000.49</a:t>
                </a:r>
                <a:endParaRPr lang="en-US" sz="1000" dirty="0"/>
              </a:p>
            </p:txBody>
          </p:sp>
        </p:grpSp>
        <p:sp>
          <p:nvSpPr>
            <p:cNvPr id="19" name="TextBox 18"/>
            <p:cNvSpPr txBox="1"/>
            <p:nvPr/>
          </p:nvSpPr>
          <p:spPr>
            <a:xfrm>
              <a:off x="248669" y="3824138"/>
              <a:ext cx="1223046" cy="276999"/>
            </a:xfrm>
            <a:prstGeom prst="rect">
              <a:avLst/>
            </a:prstGeom>
            <a:noFill/>
          </p:spPr>
          <p:txBody>
            <a:bodyPr wrap="square" rtlCol="0">
              <a:spAutoFit/>
            </a:bodyPr>
            <a:lstStyle/>
            <a:p>
              <a:r>
                <a:rPr lang="en-US" sz="1200" dirty="0" smtClean="0"/>
                <a:t>Legend</a:t>
              </a:r>
              <a:endParaRPr lang="en-US" sz="1200" dirty="0"/>
            </a:p>
          </p:txBody>
        </p:sp>
      </p:grpSp>
    </p:spTree>
    <p:extLst>
      <p:ext uri="{BB962C8B-B14F-4D97-AF65-F5344CB8AC3E}">
        <p14:creationId xmlns:p14="http://schemas.microsoft.com/office/powerpoint/2010/main" val="24509600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Global Burden of Disease Study estimates of age-standardized prevalence of ischemic heart disease</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471" t="22778" r="2471" b="22639"/>
          <a:stretch/>
        </p:blipFill>
        <p:spPr>
          <a:xfrm>
            <a:off x="723899" y="1828800"/>
            <a:ext cx="7696201" cy="3743325"/>
          </a:xfrm>
          <a:prstGeom prst="rect">
            <a:avLst/>
          </a:prstGeom>
        </p:spPr>
      </p:pic>
      <p:sp>
        <p:nvSpPr>
          <p:cNvPr id="2" name="TextBox 1"/>
          <p:cNvSpPr txBox="1"/>
          <p:nvPr/>
        </p:nvSpPr>
        <p:spPr>
          <a:xfrm>
            <a:off x="721453" y="2766727"/>
            <a:ext cx="1308683"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t>USA 2.1%</a:t>
            </a:r>
            <a:endParaRPr lang="en-US" dirty="0"/>
          </a:p>
        </p:txBody>
      </p:sp>
      <p:sp>
        <p:nvSpPr>
          <p:cNvPr id="7" name="TextBox 6"/>
          <p:cNvSpPr txBox="1"/>
          <p:nvPr/>
        </p:nvSpPr>
        <p:spPr>
          <a:xfrm>
            <a:off x="5417890" y="3427145"/>
            <a:ext cx="159251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t>Uganda 1.8%</a:t>
            </a:r>
            <a:endParaRPr lang="en-US" dirty="0"/>
          </a:p>
        </p:txBody>
      </p:sp>
      <p:sp>
        <p:nvSpPr>
          <p:cNvPr id="3" name="Rectangle 2"/>
          <p:cNvSpPr/>
          <p:nvPr/>
        </p:nvSpPr>
        <p:spPr>
          <a:xfrm>
            <a:off x="2286759" y="5735072"/>
            <a:ext cx="4570482" cy="369332"/>
          </a:xfrm>
          <a:prstGeom prst="rect">
            <a:avLst/>
          </a:prstGeom>
        </p:spPr>
        <p:txBody>
          <a:bodyPr wrap="none">
            <a:spAutoFit/>
          </a:bodyPr>
          <a:lstStyle/>
          <a:p>
            <a:r>
              <a:rPr lang="en-US" dirty="0"/>
              <a:t>https://vizhub.healthdata.org/gbd-compare/</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706" t="90236" r="1765" b="876"/>
          <a:stretch/>
        </p:blipFill>
        <p:spPr>
          <a:xfrm>
            <a:off x="623886" y="4952668"/>
            <a:ext cx="7896225" cy="609600"/>
          </a:xfrm>
          <a:prstGeom prst="rect">
            <a:avLst/>
          </a:prstGeom>
        </p:spPr>
      </p:pic>
    </p:spTree>
    <p:extLst>
      <p:ext uri="{BB962C8B-B14F-4D97-AF65-F5344CB8AC3E}">
        <p14:creationId xmlns:p14="http://schemas.microsoft.com/office/powerpoint/2010/main" val="195852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1475" y="862692"/>
            <a:ext cx="8505825" cy="5366771"/>
          </a:xfrm>
          <a:prstGeom prst="rect">
            <a:avLst/>
          </a:prstGeom>
        </p:spPr>
      </p:pic>
      <p:sp>
        <p:nvSpPr>
          <p:cNvPr id="5" name="TextBox 4"/>
          <p:cNvSpPr txBox="1"/>
          <p:nvPr/>
        </p:nvSpPr>
        <p:spPr>
          <a:xfrm>
            <a:off x="4267024" y="6465018"/>
            <a:ext cx="2743376" cy="276999"/>
          </a:xfrm>
          <a:prstGeom prst="rect">
            <a:avLst/>
          </a:prstGeom>
          <a:noFill/>
        </p:spPr>
        <p:txBody>
          <a:bodyPr wrap="square" rtlCol="0">
            <a:spAutoFit/>
          </a:bodyPr>
          <a:lstStyle/>
          <a:p>
            <a:pPr algn="ctr"/>
            <a:r>
              <a:rPr lang="en-US" sz="1200" dirty="0" err="1" smtClean="0">
                <a:solidFill>
                  <a:prstClr val="black"/>
                </a:solidFill>
              </a:rPr>
              <a:t>Hyle</a:t>
            </a:r>
            <a:r>
              <a:rPr lang="en-US" sz="1200" dirty="0" smtClean="0">
                <a:solidFill>
                  <a:prstClr val="black"/>
                </a:solidFill>
              </a:rPr>
              <a:t> et al, BMC Public Health, 2017</a:t>
            </a:r>
            <a:endParaRPr lang="en-US" sz="1200" dirty="0">
              <a:solidFill>
                <a:prstClr val="black"/>
              </a:solidFill>
            </a:endParaRPr>
          </a:p>
        </p:txBody>
      </p:sp>
    </p:spTree>
    <p:extLst>
      <p:ext uri="{BB962C8B-B14F-4D97-AF65-F5344CB8AC3E}">
        <p14:creationId xmlns:p14="http://schemas.microsoft.com/office/powerpoint/2010/main" val="7335618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a:t>
            </a:r>
            <a:endParaRPr lang="en-US" dirty="0"/>
          </a:p>
        </p:txBody>
      </p:sp>
      <p:sp>
        <p:nvSpPr>
          <p:cNvPr id="3" name="Content Placeholder 2"/>
          <p:cNvSpPr>
            <a:spLocks noGrp="1"/>
          </p:cNvSpPr>
          <p:nvPr>
            <p:ph idx="1"/>
          </p:nvPr>
        </p:nvSpPr>
        <p:spPr/>
        <p:txBody>
          <a:bodyPr/>
          <a:lstStyle/>
          <a:p>
            <a:pPr>
              <a:buFont typeface="+mj-lt"/>
              <a:buAutoNum type="arabicPeriod"/>
            </a:pPr>
            <a:r>
              <a:rPr lang="en-US" dirty="0"/>
              <a:t>T</a:t>
            </a:r>
            <a:r>
              <a:rPr lang="en-US" dirty="0" smtClean="0"/>
              <a:t>o </a:t>
            </a:r>
            <a:r>
              <a:rPr lang="en-US" dirty="0"/>
              <a:t>compare prevalence of </a:t>
            </a:r>
            <a:r>
              <a:rPr lang="en-US" dirty="0" smtClean="0"/>
              <a:t>calcified coronary plaque between </a:t>
            </a:r>
            <a:r>
              <a:rPr lang="en-US" dirty="0"/>
              <a:t>people with and without HIV in Uganda and the United </a:t>
            </a:r>
            <a:r>
              <a:rPr lang="en-US" dirty="0" smtClean="0"/>
              <a:t>States</a:t>
            </a:r>
          </a:p>
          <a:p>
            <a:pPr>
              <a:buFont typeface="+mj-lt"/>
              <a:buAutoNum type="arabicPeriod"/>
            </a:pPr>
            <a:r>
              <a:rPr lang="en-US" dirty="0" smtClean="0"/>
              <a:t>To explore associations of calcified plaque with HIV-specific factors and biomarkers of inflammation and immune activation </a:t>
            </a:r>
          </a:p>
        </p:txBody>
      </p:sp>
    </p:spTree>
    <p:extLst>
      <p:ext uri="{BB962C8B-B14F-4D97-AF65-F5344CB8AC3E}">
        <p14:creationId xmlns:p14="http://schemas.microsoft.com/office/powerpoint/2010/main" val="2563971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Study Population</a:t>
            </a:r>
            <a:endParaRPr lang="en-US" dirty="0"/>
          </a:p>
        </p:txBody>
      </p:sp>
      <p:sp>
        <p:nvSpPr>
          <p:cNvPr id="3" name="Content Placeholder 2"/>
          <p:cNvSpPr>
            <a:spLocks noGrp="1"/>
          </p:cNvSpPr>
          <p:nvPr>
            <p:ph idx="1"/>
          </p:nvPr>
        </p:nvSpPr>
        <p:spPr>
          <a:xfrm>
            <a:off x="457200" y="1600201"/>
            <a:ext cx="8229600" cy="2138082"/>
          </a:xfrm>
        </p:spPr>
        <p:txBody>
          <a:bodyPr>
            <a:normAutofit fontScale="92500"/>
          </a:bodyPr>
          <a:lstStyle/>
          <a:p>
            <a:pPr marL="0" indent="0">
              <a:buNone/>
            </a:pPr>
            <a:r>
              <a:rPr lang="en-US" b="1" dirty="0" smtClean="0"/>
              <a:t>Uganda</a:t>
            </a:r>
          </a:p>
          <a:p>
            <a:r>
              <a:rPr lang="en-US" dirty="0" smtClean="0"/>
              <a:t>100 </a:t>
            </a:r>
            <a:r>
              <a:rPr lang="en-US" dirty="0"/>
              <a:t>HIV+ </a:t>
            </a:r>
            <a:r>
              <a:rPr lang="en-US" dirty="0" smtClean="0"/>
              <a:t>on ART and </a:t>
            </a:r>
            <a:r>
              <a:rPr lang="en-US" dirty="0" smtClean="0"/>
              <a:t>100 </a:t>
            </a:r>
            <a:r>
              <a:rPr lang="en-US" dirty="0"/>
              <a:t>age- and sex-matched uninfected </a:t>
            </a:r>
            <a:r>
              <a:rPr lang="en-US" dirty="0" smtClean="0"/>
              <a:t>controls</a:t>
            </a:r>
            <a:endParaRPr lang="en-US" dirty="0"/>
          </a:p>
          <a:p>
            <a:r>
              <a:rPr lang="en-US" dirty="0"/>
              <a:t>All &gt;45 years of age with at least 1 risk factor for CVD (hypertension, diabetes, high cholesterol, smoking, or family history of CVD</a:t>
            </a:r>
            <a:r>
              <a:rPr lang="en-US" dirty="0" smtClean="0"/>
              <a:t>)</a:t>
            </a:r>
          </a:p>
          <a:p>
            <a:pPr marL="0" indent="0">
              <a:buNone/>
            </a:pPr>
            <a:endParaRPr lang="en-US" dirty="0" smtClean="0"/>
          </a:p>
        </p:txBody>
      </p:sp>
      <p:sp>
        <p:nvSpPr>
          <p:cNvPr id="4" name="Slide Number Placeholder 3"/>
          <p:cNvSpPr>
            <a:spLocks noGrp="1"/>
          </p:cNvSpPr>
          <p:nvPr>
            <p:ph type="sldNum" sz="quarter" idx="10"/>
          </p:nvPr>
        </p:nvSpPr>
        <p:spPr/>
        <p:txBody>
          <a:bodyPr/>
          <a:lstStyle/>
          <a:p>
            <a:pPr>
              <a:defRPr/>
            </a:pPr>
            <a:fld id="{BF3D5D8C-98A5-45AC-A80C-F8229650E851}" type="slidenum">
              <a:rPr lang="en-US" altLang="en-US" smtClean="0"/>
              <a:pPr>
                <a:defRPr/>
              </a:pPr>
              <a:t>7</a:t>
            </a:fld>
            <a:endParaRPr lang="en-US" altLang="en-US"/>
          </a:p>
        </p:txBody>
      </p:sp>
      <p:sp>
        <p:nvSpPr>
          <p:cNvPr id="6" name="Content Placeholder 2"/>
          <p:cNvSpPr txBox="1">
            <a:spLocks/>
          </p:cNvSpPr>
          <p:nvPr/>
        </p:nvSpPr>
        <p:spPr>
          <a:xfrm>
            <a:off x="457200" y="3920846"/>
            <a:ext cx="8229600" cy="2138082"/>
          </a:xfrm>
          <a:prstGeom prst="rect">
            <a:avLst/>
          </a:prstGeom>
        </p:spPr>
        <p:txBody>
          <a:bodyPr>
            <a:normAutofit/>
          </a:bodyPr>
          <a:lstStyle>
            <a:lvl1pPr marL="457200" indent="-457200" algn="l" defTabSz="457200" rtl="0" eaLnBrk="0" fontAlgn="base" hangingPunct="0">
              <a:lnSpc>
                <a:spcPct val="120000"/>
              </a:lnSpc>
              <a:spcBef>
                <a:spcPct val="20000"/>
              </a:spcBef>
              <a:spcAft>
                <a:spcPct val="0"/>
              </a:spcAft>
              <a:buFont typeface="Arial"/>
              <a:buChar char="•"/>
              <a:defRPr sz="20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smtClean="0"/>
              <a:t>Cleveland</a:t>
            </a:r>
          </a:p>
          <a:p>
            <a:pPr>
              <a:buFont typeface="Arial" panose="020B0604020202020204" pitchFamily="34" charset="0"/>
              <a:buChar char="•"/>
            </a:pPr>
            <a:r>
              <a:rPr lang="en-US" dirty="0"/>
              <a:t>167 HIV+ </a:t>
            </a:r>
            <a:r>
              <a:rPr lang="en-US" dirty="0" smtClean="0"/>
              <a:t>on ART and </a:t>
            </a:r>
            <a:r>
              <a:rPr lang="en-US" dirty="0"/>
              <a:t>63 uninfected controls from a research database (PI </a:t>
            </a:r>
            <a:r>
              <a:rPr lang="en-US" dirty="0" err="1"/>
              <a:t>McComsey</a:t>
            </a:r>
            <a:r>
              <a:rPr lang="en-US" dirty="0"/>
              <a:t>)</a:t>
            </a:r>
          </a:p>
          <a:p>
            <a:pPr>
              <a:buFont typeface="Arial" panose="020B0604020202020204" pitchFamily="34" charset="0"/>
              <a:buChar char="•"/>
            </a:pPr>
            <a:r>
              <a:rPr lang="en-US" dirty="0"/>
              <a:t>All &gt;40 years</a:t>
            </a:r>
          </a:p>
          <a:p>
            <a:pPr>
              <a:buFont typeface="Arial" panose="020B0604020202020204" pitchFamily="34" charset="0"/>
              <a:buChar char="•"/>
            </a:pPr>
            <a:r>
              <a:rPr lang="en-US" dirty="0"/>
              <a:t>Additional Inclusion/Exclusion varied by parent study</a:t>
            </a:r>
          </a:p>
          <a:p>
            <a:pPr marL="0" indent="0">
              <a:buFont typeface="Arial"/>
              <a:buNone/>
            </a:pPr>
            <a:endParaRPr lang="en-US" dirty="0" smtClean="0"/>
          </a:p>
        </p:txBody>
      </p:sp>
    </p:spTree>
    <p:extLst>
      <p:ext uri="{BB962C8B-B14F-4D97-AF65-F5344CB8AC3E}">
        <p14:creationId xmlns:p14="http://schemas.microsoft.com/office/powerpoint/2010/main" val="587815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Cardiac CT</a:t>
            </a:r>
            <a:endParaRPr lang="en-US" dirty="0"/>
          </a:p>
        </p:txBody>
      </p:sp>
      <p:sp>
        <p:nvSpPr>
          <p:cNvPr id="3" name="Content Placeholder 2"/>
          <p:cNvSpPr>
            <a:spLocks noGrp="1"/>
          </p:cNvSpPr>
          <p:nvPr>
            <p:ph idx="1"/>
          </p:nvPr>
        </p:nvSpPr>
        <p:spPr/>
        <p:txBody>
          <a:bodyPr>
            <a:normAutofit/>
          </a:bodyPr>
          <a:lstStyle/>
          <a:p>
            <a:r>
              <a:rPr lang="en-US" b="1" dirty="0" smtClean="0"/>
              <a:t>Uganda</a:t>
            </a:r>
          </a:p>
          <a:p>
            <a:pPr lvl="1"/>
            <a:r>
              <a:rPr lang="en-US" dirty="0" smtClean="0"/>
              <a:t>128 slice Siemens multi-detector CT scanner</a:t>
            </a:r>
          </a:p>
          <a:p>
            <a:pPr lvl="1"/>
            <a:r>
              <a:rPr lang="en-US" dirty="0" smtClean="0"/>
              <a:t>2.5mm slices</a:t>
            </a:r>
          </a:p>
          <a:p>
            <a:r>
              <a:rPr lang="en-US" b="1" dirty="0" smtClean="0"/>
              <a:t>Cleveland</a:t>
            </a:r>
          </a:p>
          <a:p>
            <a:pPr lvl="1"/>
            <a:r>
              <a:rPr lang="en-US" dirty="0" smtClean="0"/>
              <a:t>64 slice Siemens multi-detector </a:t>
            </a:r>
            <a:r>
              <a:rPr lang="en-US" dirty="0"/>
              <a:t>CT scanner</a:t>
            </a:r>
            <a:endParaRPr lang="en-US" dirty="0" smtClean="0"/>
          </a:p>
          <a:p>
            <a:pPr lvl="1"/>
            <a:r>
              <a:rPr lang="en-US" dirty="0" smtClean="0"/>
              <a:t>3mm slices</a:t>
            </a:r>
          </a:p>
          <a:p>
            <a:r>
              <a:rPr lang="en-US" b="1" dirty="0" smtClean="0"/>
              <a:t>Coronary Calcium (CAC) Scoring</a:t>
            </a:r>
          </a:p>
          <a:p>
            <a:pPr lvl="1"/>
            <a:r>
              <a:rPr lang="en-US" dirty="0" err="1" smtClean="0"/>
              <a:t>Agatston</a:t>
            </a:r>
            <a:r>
              <a:rPr lang="en-US" dirty="0" smtClean="0"/>
              <a:t> method</a:t>
            </a:r>
          </a:p>
          <a:p>
            <a:pPr lvl="1"/>
            <a:r>
              <a:rPr lang="en-US" dirty="0" smtClean="0"/>
              <a:t>Measured locally by radiologists in Cleveland and Uganda on Siemens Workstations</a:t>
            </a:r>
          </a:p>
        </p:txBody>
      </p:sp>
      <p:sp>
        <p:nvSpPr>
          <p:cNvPr id="4" name="Slide Number Placeholder 3"/>
          <p:cNvSpPr>
            <a:spLocks noGrp="1"/>
          </p:cNvSpPr>
          <p:nvPr>
            <p:ph type="sldNum" sz="quarter" idx="10"/>
          </p:nvPr>
        </p:nvSpPr>
        <p:spPr/>
        <p:txBody>
          <a:bodyPr/>
          <a:lstStyle/>
          <a:p>
            <a:pPr>
              <a:defRPr/>
            </a:pPr>
            <a:fld id="{BF3D5D8C-98A5-45AC-A80C-F8229650E851}" type="slidenum">
              <a:rPr lang="en-US" altLang="en-US" smtClean="0"/>
              <a:pPr>
                <a:defRPr/>
              </a:pPr>
              <a:t>8</a:t>
            </a:fld>
            <a:endParaRPr lang="en-US" altLang="en-US"/>
          </a:p>
        </p:txBody>
      </p:sp>
    </p:spTree>
    <p:extLst>
      <p:ext uri="{BB962C8B-B14F-4D97-AF65-F5344CB8AC3E}">
        <p14:creationId xmlns:p14="http://schemas.microsoft.com/office/powerpoint/2010/main" val="16650936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r>
              <a:rPr lang="mr-IN" dirty="0" smtClean="0"/>
              <a:t>–</a:t>
            </a:r>
            <a:r>
              <a:rPr lang="en-US" dirty="0" smtClean="0"/>
              <a:t> Biomarkers</a:t>
            </a:r>
            <a:endParaRPr lang="en-US" dirty="0"/>
          </a:p>
        </p:txBody>
      </p:sp>
      <p:sp>
        <p:nvSpPr>
          <p:cNvPr id="3" name="Content Placeholder 2"/>
          <p:cNvSpPr>
            <a:spLocks noGrp="1"/>
          </p:cNvSpPr>
          <p:nvPr>
            <p:ph idx="1"/>
          </p:nvPr>
        </p:nvSpPr>
        <p:spPr/>
        <p:txBody>
          <a:bodyPr>
            <a:normAutofit lnSpcReduction="10000"/>
          </a:bodyPr>
          <a:lstStyle/>
          <a:p>
            <a:r>
              <a:rPr lang="en-US" dirty="0" smtClean="0"/>
              <a:t>For all </a:t>
            </a:r>
            <a:r>
              <a:rPr lang="en-US" dirty="0"/>
              <a:t>Ugandan </a:t>
            </a:r>
            <a:r>
              <a:rPr lang="en-US" dirty="0" smtClean="0"/>
              <a:t>participants, biomarkers of inflammation and immune activation were measured from frozen plasma stored at -80° C.</a:t>
            </a:r>
          </a:p>
          <a:p>
            <a:r>
              <a:rPr lang="en-US" dirty="0" smtClean="0"/>
              <a:t>Analyses were performed at University Hospitals of Cleveland and the University of Vermont.  </a:t>
            </a:r>
          </a:p>
          <a:p>
            <a:pPr lvl="1"/>
            <a:r>
              <a:rPr lang="en-US" dirty="0" smtClean="0"/>
              <a:t>Interleukin-6 </a:t>
            </a:r>
          </a:p>
          <a:p>
            <a:pPr lvl="1"/>
            <a:r>
              <a:rPr lang="en-US" dirty="0" smtClean="0"/>
              <a:t>Soluble vascular cell adhesion molecule-1</a:t>
            </a:r>
          </a:p>
          <a:p>
            <a:pPr lvl="1"/>
            <a:r>
              <a:rPr lang="en-US" dirty="0" smtClean="0"/>
              <a:t>Soluble </a:t>
            </a:r>
            <a:r>
              <a:rPr lang="en-US" dirty="0"/>
              <a:t>intercellular adhesion molecule-</a:t>
            </a:r>
            <a:r>
              <a:rPr lang="en-US" dirty="0" smtClean="0"/>
              <a:t>1 </a:t>
            </a:r>
          </a:p>
          <a:p>
            <a:pPr lvl="1"/>
            <a:r>
              <a:rPr lang="en-US" dirty="0" smtClean="0"/>
              <a:t>Soluble tumor necrosis factor α receptor-2 </a:t>
            </a:r>
          </a:p>
          <a:p>
            <a:pPr lvl="1"/>
            <a:r>
              <a:rPr lang="en-US" dirty="0" smtClean="0"/>
              <a:t>High sensitivity C-reactive protein </a:t>
            </a:r>
          </a:p>
          <a:p>
            <a:pPr lvl="1"/>
            <a:r>
              <a:rPr lang="en-US" dirty="0" smtClean="0"/>
              <a:t>Fibrinogen</a:t>
            </a:r>
          </a:p>
          <a:p>
            <a:pPr lvl="1"/>
            <a:r>
              <a:rPr lang="en-US" dirty="0" smtClean="0"/>
              <a:t>Soluble CD14 and CD163</a:t>
            </a:r>
          </a:p>
          <a:p>
            <a:pPr lvl="1"/>
            <a:r>
              <a:rPr lang="en-US" dirty="0" smtClean="0"/>
              <a:t>Oxidized LDL cholesterol</a:t>
            </a:r>
          </a:p>
          <a:p>
            <a:pPr lvl="1"/>
            <a:endParaRPr lang="en-US" dirty="0" smtClean="0"/>
          </a:p>
        </p:txBody>
      </p:sp>
      <p:sp>
        <p:nvSpPr>
          <p:cNvPr id="4" name="Slide Number Placeholder 3"/>
          <p:cNvSpPr>
            <a:spLocks noGrp="1"/>
          </p:cNvSpPr>
          <p:nvPr>
            <p:ph type="sldNum" sz="quarter" idx="10"/>
          </p:nvPr>
        </p:nvSpPr>
        <p:spPr/>
        <p:txBody>
          <a:bodyPr/>
          <a:lstStyle/>
          <a:p>
            <a:pPr>
              <a:defRPr/>
            </a:pPr>
            <a:fld id="{BF3D5D8C-98A5-45AC-A80C-F8229650E851}" type="slidenum">
              <a:rPr lang="en-US" altLang="en-US" smtClean="0"/>
              <a:pPr>
                <a:defRPr/>
              </a:pPr>
              <a:t>9</a:t>
            </a:fld>
            <a:endParaRPr lang="en-US" altLang="en-US"/>
          </a:p>
        </p:txBody>
      </p:sp>
    </p:spTree>
    <p:extLst>
      <p:ext uri="{BB962C8B-B14F-4D97-AF65-F5344CB8AC3E}">
        <p14:creationId xmlns:p14="http://schemas.microsoft.com/office/powerpoint/2010/main" val="1042597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orporate">
  <a:themeElements>
    <a:clrScheme name="Color Palette with UH Colors">
      <a:dk1>
        <a:sysClr val="windowText" lastClr="000000"/>
      </a:dk1>
      <a:lt1>
        <a:sysClr val="window" lastClr="FFFFFF"/>
      </a:lt1>
      <a:dk2>
        <a:srgbClr val="D12232"/>
      </a:dk2>
      <a:lt2>
        <a:srgbClr val="E8DBC6"/>
      </a:lt2>
      <a:accent1>
        <a:srgbClr val="EEA420"/>
      </a:accent1>
      <a:accent2>
        <a:srgbClr val="0C377B"/>
      </a:accent2>
      <a:accent3>
        <a:srgbClr val="A11E2A"/>
      </a:accent3>
      <a:accent4>
        <a:srgbClr val="27BF00"/>
      </a:accent4>
      <a:accent5>
        <a:srgbClr val="FF65AC"/>
      </a:accent5>
      <a:accent6>
        <a:srgbClr val="FF74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1" id="{82CF545A-92CA-4AB5-8F08-F08823C1BB7F}" vid="{BF38024C-7EB1-49C5-8782-F032652D870A}"/>
    </a:ext>
  </a:extLst>
</a:theme>
</file>

<file path=ppt/theme/theme2.xml><?xml version="1.0" encoding="utf-8"?>
<a:theme xmlns:a="http://schemas.openxmlformats.org/drawingml/2006/main" name="Office Theme">
  <a:themeElements>
    <a:clrScheme name="Color Palette with UH Colors">
      <a:dk1>
        <a:sysClr val="windowText" lastClr="000000"/>
      </a:dk1>
      <a:lt1>
        <a:sysClr val="window" lastClr="FFFFFF"/>
      </a:lt1>
      <a:dk2>
        <a:srgbClr val="D12232"/>
      </a:dk2>
      <a:lt2>
        <a:srgbClr val="E8DBC6"/>
      </a:lt2>
      <a:accent1>
        <a:srgbClr val="EEA420"/>
      </a:accent1>
      <a:accent2>
        <a:srgbClr val="0C377B"/>
      </a:accent2>
      <a:accent3>
        <a:srgbClr val="A11E2A"/>
      </a:accent3>
      <a:accent4>
        <a:srgbClr val="27BF00"/>
      </a:accent4>
      <a:accent5>
        <a:srgbClr val="FF65AC"/>
      </a:accent5>
      <a:accent6>
        <a:srgbClr val="FF74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olor Palette with UH Colors">
      <a:dk1>
        <a:sysClr val="windowText" lastClr="000000"/>
      </a:dk1>
      <a:lt1>
        <a:sysClr val="window" lastClr="FFFFFF"/>
      </a:lt1>
      <a:dk2>
        <a:srgbClr val="D12232"/>
      </a:dk2>
      <a:lt2>
        <a:srgbClr val="E8DBC6"/>
      </a:lt2>
      <a:accent1>
        <a:srgbClr val="EEA420"/>
      </a:accent1>
      <a:accent2>
        <a:srgbClr val="0C377B"/>
      </a:accent2>
      <a:accent3>
        <a:srgbClr val="A11E2A"/>
      </a:accent3>
      <a:accent4>
        <a:srgbClr val="27BF00"/>
      </a:accent4>
      <a:accent5>
        <a:srgbClr val="FF65AC"/>
      </a:accent5>
      <a:accent6>
        <a:srgbClr val="FF74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3899</TotalTime>
  <Words>2965</Words>
  <Application>Microsoft Macintosh PowerPoint</Application>
  <PresentationFormat>On-screen Show (4:3)</PresentationFormat>
  <Paragraphs>483</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Corporate</vt:lpstr>
      <vt:lpstr>Low prevalence of calcified coronary plaque among Ugandans with and without HIV infection: comparison with a United States cohort and associations with biomarkers of inflammation</vt:lpstr>
      <vt:lpstr>HIV is associated with higher risk of coronary disease</vt:lpstr>
      <vt:lpstr>The global burden of HIV related CVD is estimated to be greatest in sub-Saharan Africa</vt:lpstr>
      <vt:lpstr>Global Burden of Disease Study estimates of age-standardized prevalence of ischemic heart disease</vt:lpstr>
      <vt:lpstr>PowerPoint Presentation</vt:lpstr>
      <vt:lpstr>Aims</vt:lpstr>
      <vt:lpstr>Methods– Study Population</vt:lpstr>
      <vt:lpstr>Methods– Cardiac CT</vt:lpstr>
      <vt:lpstr>Methods– Biomarkers</vt:lpstr>
      <vt:lpstr>Statistical analyses</vt:lpstr>
      <vt:lpstr>Characteristics of Study Participants</vt:lpstr>
      <vt:lpstr>Characteristics of HIV+ Participants</vt:lpstr>
      <vt:lpstr>Coronary artery calcium scores are lower in Uganda</vt:lpstr>
      <vt:lpstr>Associations of HIV Variables  with CAC &gt;0 among all HIV+ (n=267)</vt:lpstr>
      <vt:lpstr>Associations of Biomarkers of Inflammation  with CAC&gt;0 among Ugandan Participants (n=200)</vt:lpstr>
      <vt:lpstr>Limitations</vt:lpstr>
      <vt:lpstr>In Conclusion</vt:lpstr>
      <vt:lpstr>Thank you</vt:lpstr>
    </vt:vector>
  </TitlesOfParts>
  <Company>UHHS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Brabander, Justin (jbraban1)</dc:creator>
  <cp:lastModifiedBy>Chris Longenecker</cp:lastModifiedBy>
  <cp:revision>202</cp:revision>
  <dcterms:created xsi:type="dcterms:W3CDTF">2015-01-23T17:01:12Z</dcterms:created>
  <dcterms:modified xsi:type="dcterms:W3CDTF">2018-07-24T09:43:17Z</dcterms:modified>
</cp:coreProperties>
</file>